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61" r:id="rId3"/>
    <p:sldId id="284" r:id="rId4"/>
    <p:sldId id="257" r:id="rId5"/>
    <p:sldId id="258" r:id="rId6"/>
    <p:sldId id="259" r:id="rId7"/>
    <p:sldId id="264" r:id="rId8"/>
    <p:sldId id="265" r:id="rId9"/>
    <p:sldId id="262" r:id="rId10"/>
    <p:sldId id="263" r:id="rId11"/>
    <p:sldId id="266" r:id="rId12"/>
    <p:sldId id="273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7" r:id="rId22"/>
    <p:sldId id="278" r:id="rId23"/>
    <p:sldId id="276" r:id="rId24"/>
    <p:sldId id="279" r:id="rId25"/>
    <p:sldId id="285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8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25 September,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25 September,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25 September,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25 September,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25 September, 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25 September,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25 September,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25 September,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25 September,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25 September,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25 September,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25 September,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jf.larvoire@free.fr" TargetMode="External"/><Relationship Id="rId2" Type="http://schemas.openxmlformats.org/officeDocument/2006/relationships/hyperlink" Target="http://jf.larvoire.free.fr/prog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jf.larvoire@free.f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72400" cy="4571999"/>
          </a:xfrm>
        </p:spPr>
        <p:txBody>
          <a:bodyPr/>
          <a:lstStyle/>
          <a:p>
            <a:r>
              <a:rPr lang="en-US" sz="6000" dirty="0"/>
              <a:t>A simpler and shorter representation of XML </a:t>
            </a:r>
            <a:r>
              <a:rPr lang="en-US" sz="6000" dirty="0" smtClean="0"/>
              <a:t>data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inspired by Tcl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6204466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Version 2013-09-23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93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0960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XML files that drove me crazy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7620000" cy="5745163"/>
          </a:xfrm>
        </p:spPr>
        <p:txBody>
          <a:bodyPr>
            <a:noAutofit/>
          </a:bodyPr>
          <a:lstStyle/>
          <a:p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&lt;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clone id="stonith_quincy3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id="stonith_quincy3_inst_attr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stonith_quincy3_attr_1"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clone_max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value="2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id="stonith_quincy3_attr_2"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clone_node_max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value="1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&lt;primitive class="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stonith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id="stonith_hb_quincy3" provider="heartbeat" type="external/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riloe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&lt;operations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&lt;op id="stonith_hb_quincy3_mon" interval="30s" name="monitor" 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prereq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="nothing" timeout="20s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&lt;op id="stonith_hb_quincy3_start" name="start" 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prereq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="nothing" timeout="20s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&lt;/operations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id="stonith_hb_quincy3_inst_attr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id="stonith_hb_quincy3_attr_2"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hostlist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value="quincy3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id="stonith_hb_quincy3_attr_3"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ilo_hostname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value="192.168.16.153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id="stonith_hb_quincy3_attr_4"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ilo_user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jimi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id="stonith_hb_quincy3_attr_5"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ilo_password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secret:-)"/&gt;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id="stonith_hb_quincy3_attr_6"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ilo_can_reset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value="1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id="stonith_hb_quincy3_attr_7"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ilo_protocol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value="2.0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id="stonith_hb_quincy3_attr_8"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ilo_powerdown_method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value="off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&lt;/primitive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&lt;/clone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&lt;clone id="stonith_quincy4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id="stonith_quincy4_inst_attr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id="stonith_quincy4_attr_1"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clone_max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value="2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id="stonith_quincy4_attr_2"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clone_node_max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value="1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&lt;primitive class="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stonith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id="stonith_hb_quincy4" provider="heartbeat" type="external/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riloe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&lt;operations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&lt;op id="stonith_hb_quincy4_mon" interval="30s" name="monitor" 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prereq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="nothing" timeout="20s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&lt;op id="stonith_hb_quincy4_start" name="start" 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prereq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="nothing" timeout="20s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&lt;/operations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id="stonith_hb_quincy4_inst_attr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id="stonith_hb_quincy4_attr_2"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hostlist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value="quincy4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id="stonith_hb_quincy4_attr_3"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ilo_hostname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value="192.168.16.154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id="stonith_hb_quincy4_attr_4"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ilo_user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jimi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id="stonith_hb_quincy4_attr_5"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ilo_password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secret:-)"/&gt;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id="stonith_hb_quincy4_attr_6"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ilo_can_reset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value="1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id="stonith_hb_quincy4_attr_7"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ilo_protocol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value="2.0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id="stonith_hb_quincy4_attr_8"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ilo_powerdown_method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value="off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&lt;/primitive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&lt;/clone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&lt;/resources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&lt;constraints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rsc_location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id="rsc_location_ost1" 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rsc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="ost1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&lt;rule id="prefered_location_ost1" score="100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&lt;expression attribute="#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uname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id="prefered_location_ost1_expr" operation="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eq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value="quincy3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&lt;/rule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rsc_location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rsc_location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id="rsc_location_ost2" 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rsc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="ost2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&lt;rule id="prefered_location_ost2" score="100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&lt;expression attribute="#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uname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id="prefered_location_ost2_expr" operation="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eq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value="quincy4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&lt;/rule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rsc_location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&lt;/constraints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&lt;/configuration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&lt;status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5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alternatives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57200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Facing the same difficulty, many others have proposed alternative data formats.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Ex: JSON</a:t>
            </a:r>
            <a:br>
              <a:rPr lang="en-US" dirty="0" smtClean="0"/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"world": [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/>
            </a:r>
            <a:b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  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{ "country" = "France" },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/>
            </a:r>
            <a:b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  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{ "country" = "USA",</a:t>
            </a:r>
            <a:b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  "states" = [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/>
            </a:r>
            <a:b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    { "state" = "California" },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/>
            </a:r>
            <a:b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  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  { "state" = "Louisiana" }</a:t>
            </a:r>
            <a:b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  ]</a:t>
            </a:r>
            <a:b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}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/>
            </a:r>
            <a:b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]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Pros: Considerably more legible; Trivial to parse in JavaScript… but not in other languages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Cons: Incompatibility; Fragmentation; Limited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3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Alternatives on the tcl.tk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Xmlgen</a:t>
            </a:r>
            <a:r>
              <a:rPr lang="en-US" dirty="0"/>
              <a:t> </a:t>
            </a:r>
            <a:r>
              <a:rPr lang="en-US" dirty="0" smtClean="0"/>
              <a:t>-  Only </a:t>
            </a:r>
            <a:r>
              <a:rPr lang="en-US" dirty="0"/>
              <a:t>designed to make it simple to generate XML, not as an alternative.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TDL - Very </a:t>
            </a:r>
            <a:r>
              <a:rPr lang="en-US" dirty="0"/>
              <a:t>similar to </a:t>
            </a:r>
            <a:r>
              <a:rPr lang="en-US" dirty="0" smtClean="0"/>
              <a:t>what I propose </a:t>
            </a:r>
            <a:r>
              <a:rPr lang="en-US" dirty="0"/>
              <a:t>in many respects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Pros: Strictly compatible with the Tcl syntax, contrary to </a:t>
            </a:r>
            <a:r>
              <a:rPr lang="en-US" dirty="0"/>
              <a:t>what I </a:t>
            </a:r>
            <a:r>
              <a:rPr lang="en-US" dirty="0" smtClean="0"/>
              <a:t>propose.</a:t>
            </a:r>
            <a:br>
              <a:rPr lang="en-US" dirty="0" smtClean="0"/>
            </a:br>
            <a:r>
              <a:rPr lang="en-US" dirty="0" smtClean="0"/>
              <a:t>Cons: </a:t>
            </a:r>
            <a:r>
              <a:rPr lang="en-US" dirty="0"/>
              <a:t>Not binary </a:t>
            </a:r>
            <a:r>
              <a:rPr lang="en-US" dirty="0" smtClean="0"/>
              <a:t>compatible with XML; </a:t>
            </a:r>
            <a:r>
              <a:rPr lang="en-US" dirty="0"/>
              <a:t>Less human friendly syntax for text, </a:t>
            </a:r>
            <a:r>
              <a:rPr lang="en-US" dirty="0" err="1" smtClean="0"/>
              <a:t>cdata</a:t>
            </a:r>
            <a:r>
              <a:rPr lang="en-US" dirty="0" smtClean="0"/>
              <a:t> sections, </a:t>
            </a:r>
            <a:r>
              <a:rPr lang="en-US" dirty="0"/>
              <a:t>comments,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8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8580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Do we have to give up XML compatibility?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924800" cy="43735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Fundamental equivalence of all structured text trees,</a:t>
            </a:r>
            <a:br>
              <a:rPr lang="en-US" dirty="0" smtClean="0"/>
            </a:br>
            <a:r>
              <a:rPr lang="en-US" dirty="0" smtClean="0"/>
              <a:t>starting with XML data files and Tcl programs.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Tcl as a member of the C family of languages</a:t>
            </a:r>
            <a:br>
              <a:rPr lang="en-US" dirty="0"/>
            </a:br>
            <a:r>
              <a:rPr lang="en-US" dirty="0"/>
              <a:t>(Java, PHP,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Is it possible to represent XML’s DOM using a C-like syntax?</a:t>
            </a:r>
            <a:br>
              <a:rPr lang="en-US" dirty="0" smtClean="0"/>
            </a:br>
            <a:r>
              <a:rPr lang="en-US" dirty="0" smtClean="0"/>
              <a:t>- In a way 100% compatible with XML.</a:t>
            </a:r>
            <a:br>
              <a:rPr lang="en-US" dirty="0" smtClean="0"/>
            </a:br>
            <a:r>
              <a:rPr lang="en-US" dirty="0" smtClean="0"/>
              <a:t>  (Allowing 100% fidelity back and forth conversions)</a:t>
            </a:r>
            <a:br>
              <a:rPr lang="en-US" dirty="0" smtClean="0"/>
            </a:br>
            <a:r>
              <a:rPr lang="en-US" dirty="0" smtClean="0"/>
              <a:t>- With as few changes as possible.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0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SML solution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3112984"/>
              </p:ext>
            </p:extLst>
          </p:nvPr>
        </p:nvGraphicFramePr>
        <p:xfrm>
          <a:off x="304800" y="1752600"/>
          <a:ext cx="8305800" cy="472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52900"/>
                <a:gridCol w="4152900"/>
              </a:tblGrid>
              <a:tr h="423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XML (from a Google Earth .</a:t>
                      </a:r>
                      <a:r>
                        <a:rPr lang="en-US" sz="1600" b="1" dirty="0" err="1">
                          <a:effectLst/>
                        </a:rPr>
                        <a:t>kml</a:t>
                      </a:r>
                      <a:r>
                        <a:rPr lang="en-US" sz="1600" b="1" dirty="0">
                          <a:effectLst/>
                        </a:rPr>
                        <a:t> file)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SML (generated by the </a:t>
                      </a:r>
                      <a:r>
                        <a:rPr lang="en-US" sz="1600" b="1" dirty="0" err="1">
                          <a:effectLst/>
                        </a:rPr>
                        <a:t>sml</a:t>
                      </a:r>
                      <a:r>
                        <a:rPr lang="en-US" sz="1600" b="1" dirty="0">
                          <a:effectLst/>
                        </a:rPr>
                        <a:t> script)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4300793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&lt;?xml version="1.0" encoding="UTF-8</a:t>
                      </a:r>
                      <a:r>
                        <a:rPr lang="en-US" sz="1200" dirty="0" smtClean="0">
                          <a:effectLst/>
                        </a:rPr>
                        <a:t>"?&gt;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&lt;</a:t>
                      </a:r>
                      <a:r>
                        <a:rPr lang="en-US" sz="1200" dirty="0" err="1" smtClean="0">
                          <a:effectLst/>
                        </a:rPr>
                        <a:t>kml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r>
                        <a:rPr lang="en-US" sz="1200" dirty="0" smtClean="0">
                          <a:effectLst/>
                        </a:rPr>
                        <a:t/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&lt;Folder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   &lt;name&gt;Take off zones in </a:t>
                      </a:r>
                      <a:r>
                        <a:rPr lang="en-US" sz="1200" dirty="0" smtClean="0">
                          <a:effectLst/>
                        </a:rPr>
                        <a:t>the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Alps</a:t>
                      </a:r>
                      <a:r>
                        <a:rPr lang="en-US" sz="1200" dirty="0">
                          <a:effectLst/>
                        </a:rPr>
                        <a:t>&lt;/name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  &lt;open&gt;1&lt;/open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   &lt;Folder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    &lt;name&gt;</a:t>
                      </a:r>
                      <a:r>
                        <a:rPr lang="en-US" sz="1200" dirty="0" err="1">
                          <a:effectLst/>
                        </a:rPr>
                        <a:t>Drome</a:t>
                      </a:r>
                      <a:r>
                        <a:rPr lang="en-US" sz="1200" dirty="0">
                          <a:effectLst/>
                        </a:rPr>
                        <a:t>&lt;/name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    &lt;visibility&gt;0&lt;/visibility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    &lt;</a:t>
                      </a:r>
                      <a:r>
                        <a:rPr lang="en-US" sz="1200" dirty="0" err="1">
                          <a:effectLst/>
                        </a:rPr>
                        <a:t>Placemark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      &lt;description&gt;Take off&lt;/description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      &lt;name&gt;Mont </a:t>
                      </a:r>
                      <a:r>
                        <a:rPr lang="en-US" sz="1200" dirty="0" err="1">
                          <a:effectLst/>
                        </a:rPr>
                        <a:t>Rachas</a:t>
                      </a:r>
                      <a:r>
                        <a:rPr lang="en-US" sz="1200" dirty="0">
                          <a:effectLst/>
                        </a:rPr>
                        <a:t>&lt;/name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      &lt;</a:t>
                      </a:r>
                      <a:r>
                        <a:rPr lang="en-US" sz="1200" dirty="0" err="1">
                          <a:effectLst/>
                        </a:rPr>
                        <a:t>LookAt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        </a:t>
                      </a:r>
                      <a:r>
                        <a:rPr lang="fr-FR" sz="1200" dirty="0" smtClean="0">
                          <a:effectLst/>
                        </a:rPr>
                        <a:t>&lt;longitude&gt;5.0116666667</a:t>
                      </a:r>
                      <a:r>
                        <a:rPr lang="fr-FR" sz="1200" dirty="0">
                          <a:effectLst/>
                        </a:rPr>
                        <a:t>&lt;/longitude</a:t>
                      </a:r>
                      <a:r>
                        <a:rPr lang="fr-FR" sz="1200" dirty="0" smtClean="0">
                          <a:effectLst/>
                        </a:rPr>
                        <a:t>&gt;</a:t>
                      </a:r>
                      <a:br>
                        <a:rPr lang="fr-FR" sz="1200" dirty="0" smtClean="0">
                          <a:effectLst/>
                        </a:rPr>
                      </a:br>
                      <a:r>
                        <a:rPr lang="fr-FR" sz="1200" dirty="0">
                          <a:effectLst/>
                        </a:rPr>
                        <a:t>          &lt;latitude&gt;44.8355&lt;/latitude</a:t>
                      </a:r>
                      <a:r>
                        <a:rPr lang="fr-FR" sz="1200" dirty="0" smtClean="0">
                          <a:effectLst/>
                        </a:rPr>
                        <a:t>&gt;</a:t>
                      </a:r>
                      <a:br>
                        <a:rPr lang="fr-FR" sz="1200" dirty="0" smtClean="0">
                          <a:effectLst/>
                        </a:rPr>
                      </a:br>
                      <a:r>
                        <a:rPr lang="fr-FR" sz="1200" dirty="0">
                          <a:effectLst/>
                        </a:rPr>
                        <a:t>          &lt;range&gt;4000&lt;/range</a:t>
                      </a:r>
                      <a:r>
                        <a:rPr lang="fr-FR" sz="1200" dirty="0" smtClean="0">
                          <a:effectLst/>
                        </a:rPr>
                        <a:t>&gt;</a:t>
                      </a:r>
                      <a:br>
                        <a:rPr lang="fr-FR" sz="1200" dirty="0" smtClean="0">
                          <a:effectLst/>
                        </a:rPr>
                      </a:br>
                      <a:r>
                        <a:rPr lang="fr-FR" sz="1200" dirty="0">
                          <a:effectLst/>
                        </a:rPr>
                        <a:t>          </a:t>
                      </a:r>
                      <a:r>
                        <a:rPr lang="en-US" sz="1200" dirty="0">
                          <a:effectLst/>
                        </a:rPr>
                        <a:t>&lt;tilt&gt;45&lt;/tilt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        &lt;heading&gt;0&lt;/heading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      &lt;/</a:t>
                      </a:r>
                      <a:r>
                        <a:rPr lang="en-US" sz="1200" dirty="0" err="1">
                          <a:effectLst/>
                        </a:rPr>
                        <a:t>LookAt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    &lt;/</a:t>
                      </a:r>
                      <a:r>
                        <a:rPr lang="en-US" sz="1200" dirty="0" err="1">
                          <a:effectLst/>
                        </a:rPr>
                        <a:t>Placemark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  &lt;/Folder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&lt;/Folder</a:t>
                      </a:r>
                      <a:r>
                        <a:rPr lang="en-US" sz="1200" dirty="0" smtClean="0">
                          <a:effectLst/>
                        </a:rPr>
                        <a:t>&gt;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&lt;/</a:t>
                      </a:r>
                      <a:r>
                        <a:rPr lang="en-US" sz="1200" dirty="0" err="1">
                          <a:effectLst/>
                        </a:rPr>
                        <a:t>kml</a:t>
                      </a:r>
                      <a:r>
                        <a:rPr lang="en-US" sz="1200" dirty="0">
                          <a:effectLst/>
                        </a:rPr>
                        <a:t>&gt;</a:t>
                      </a:r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?xml version="1.0" encoding="</a:t>
                      </a:r>
                      <a:r>
                        <a:rPr lang="en-US" sz="1200" dirty="0" smtClean="0">
                          <a:effectLst/>
                        </a:rPr>
                        <a:t>UTF-8“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err="1" smtClean="0">
                          <a:effectLst/>
                        </a:rPr>
                        <a:t>kml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{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Folder </a:t>
                      </a:r>
                      <a:r>
                        <a:rPr lang="en-US" sz="1200" dirty="0" smtClean="0">
                          <a:effectLst/>
                        </a:rPr>
                        <a:t>{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   name "Take off zones in the Alps</a:t>
                      </a:r>
                      <a:r>
                        <a:rPr lang="en-US" sz="1200" dirty="0" smtClean="0">
                          <a:effectLst/>
                        </a:rPr>
                        <a:t>"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  open </a:t>
                      </a:r>
                      <a:r>
                        <a:rPr lang="en-US" sz="1200" dirty="0" smtClean="0">
                          <a:effectLst/>
                        </a:rPr>
                        <a:t>1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   Folder </a:t>
                      </a:r>
                      <a:r>
                        <a:rPr lang="en-US" sz="1200" dirty="0" smtClean="0">
                          <a:effectLst/>
                        </a:rPr>
                        <a:t>{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    name </a:t>
                      </a:r>
                      <a:r>
                        <a:rPr lang="en-US" sz="1200" dirty="0" err="1" smtClean="0">
                          <a:effectLst/>
                        </a:rPr>
                        <a:t>Drome</a:t>
                      </a:r>
                      <a:r>
                        <a:rPr lang="en-US" sz="1200" dirty="0" smtClean="0">
                          <a:effectLst/>
                        </a:rPr>
                        <a:t/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    visibility </a:t>
                      </a:r>
                      <a:r>
                        <a:rPr lang="en-US" sz="1200" dirty="0" smtClean="0">
                          <a:effectLst/>
                        </a:rPr>
                        <a:t>0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    </a:t>
                      </a:r>
                      <a:r>
                        <a:rPr lang="en-US" sz="1200" dirty="0" err="1">
                          <a:effectLst/>
                        </a:rPr>
                        <a:t>Placemark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{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      description "Take </a:t>
                      </a:r>
                      <a:r>
                        <a:rPr lang="en-US" sz="1200" dirty="0" smtClean="0">
                          <a:effectLst/>
                        </a:rPr>
                        <a:t>off“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      name "Mont </a:t>
                      </a:r>
                      <a:r>
                        <a:rPr lang="en-US" sz="1200" dirty="0" err="1" smtClean="0">
                          <a:effectLst/>
                        </a:rPr>
                        <a:t>Rachas</a:t>
                      </a:r>
                      <a:r>
                        <a:rPr lang="en-US" sz="1200" dirty="0" smtClean="0">
                          <a:effectLst/>
                        </a:rPr>
                        <a:t>“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      </a:t>
                      </a:r>
                      <a:r>
                        <a:rPr lang="en-US" sz="1200" dirty="0" err="1">
                          <a:effectLst/>
                        </a:rPr>
                        <a:t>LookAt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{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        longitude </a:t>
                      </a:r>
                      <a:r>
                        <a:rPr lang="en-US" sz="1200" dirty="0" smtClean="0">
                          <a:effectLst/>
                        </a:rPr>
                        <a:t>5.0116666667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        latitude </a:t>
                      </a:r>
                      <a:r>
                        <a:rPr lang="en-US" sz="1200" dirty="0" smtClean="0">
                          <a:effectLst/>
                        </a:rPr>
                        <a:t>44.8355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        range </a:t>
                      </a:r>
                      <a:r>
                        <a:rPr lang="en-US" sz="1200" dirty="0" smtClean="0">
                          <a:effectLst/>
                        </a:rPr>
                        <a:t>4000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        tilt </a:t>
                      </a:r>
                      <a:r>
                        <a:rPr lang="en-US" sz="1200" dirty="0" smtClean="0">
                          <a:effectLst/>
                        </a:rPr>
                        <a:t>45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        heading </a:t>
                      </a:r>
                      <a:r>
                        <a:rPr lang="en-US" sz="1200" dirty="0" smtClean="0">
                          <a:effectLst/>
                        </a:rPr>
                        <a:t>0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      </a:t>
                      </a:r>
                      <a:r>
                        <a:rPr lang="en-US" sz="1200" dirty="0" smtClean="0">
                          <a:effectLst/>
                        </a:rPr>
                        <a:t>}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      </a:t>
                      </a:r>
                      <a:r>
                        <a:rPr lang="en-US" sz="1200" dirty="0" smtClean="0">
                          <a:effectLst/>
                        </a:rPr>
                        <a:t>}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</a:t>
                      </a:r>
                      <a:r>
                        <a:rPr lang="en-US" sz="1200" dirty="0">
                          <a:effectLst/>
                        </a:rPr>
                        <a:t>  </a:t>
                      </a:r>
                      <a:r>
                        <a:rPr lang="en-US" sz="1200" dirty="0" smtClean="0">
                          <a:effectLst/>
                        </a:rPr>
                        <a:t>}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  }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}</a:t>
                      </a:r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9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SML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Elements </a:t>
            </a:r>
            <a:r>
              <a:rPr lang="en-US" dirty="0"/>
              <a:t>normally end at the end of the line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They </a:t>
            </a:r>
            <a:r>
              <a:rPr lang="en-US" dirty="0"/>
              <a:t>continue on the next line if there's a trailing </a:t>
            </a:r>
            <a:r>
              <a:rPr lang="en-US" dirty="0" smtClean="0"/>
              <a:t>'\'.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They </a:t>
            </a:r>
            <a:r>
              <a:rPr lang="en-US" dirty="0"/>
              <a:t>also continue if there's an unmatched "quotes" or </a:t>
            </a:r>
            <a:r>
              <a:rPr lang="en-US" dirty="0" smtClean="0"/>
              <a:t>{braces} </a:t>
            </a:r>
            <a:r>
              <a:rPr lang="en-US" dirty="0"/>
              <a:t>block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Multiple </a:t>
            </a:r>
            <a:r>
              <a:rPr lang="en-US" dirty="0"/>
              <a:t>elements on the same line must be separated by a </a:t>
            </a:r>
            <a:r>
              <a:rPr lang="en-US" dirty="0" smtClean="0"/>
              <a:t>';'.</a:t>
            </a:r>
          </a:p>
          <a:p>
            <a:r>
              <a:rPr lang="en-US" dirty="0"/>
              <a:t>Pros: A natural match for most modern XML files, which usually have one XML terminal element per </a:t>
            </a:r>
            <a:r>
              <a:rPr lang="en-US" dirty="0" smtClean="0"/>
              <a:t>line; Same as Tcl instructions.</a:t>
            </a:r>
          </a:p>
          <a:p>
            <a:r>
              <a:rPr lang="en-US" dirty="0" smtClean="0"/>
              <a:t>Cons: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SML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53400" cy="43735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syntax for attributes is the same as for XML. Including the rules for using </a:t>
            </a:r>
            <a:r>
              <a:rPr lang="en-US" dirty="0" smtClean="0"/>
              <a:t>quotes, avoiding ‘&lt;' and '&amp;', and escaping using entity </a:t>
            </a:r>
            <a:r>
              <a:rPr lang="en-US" dirty="0"/>
              <a:t>chars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bird species='eagle' note="Found here &amp;amp; there"</a:t>
            </a:r>
            <a:endParaRPr lang="en-US" dirty="0"/>
          </a:p>
          <a:p>
            <a:r>
              <a:rPr lang="en-US" dirty="0" smtClean="0"/>
              <a:t>Pros: Conversion straightforward; Readable as it is.</a:t>
            </a:r>
          </a:p>
          <a:p>
            <a:r>
              <a:rPr lang="en-US" dirty="0" smtClean="0"/>
              <a:t>Cons: Not the same as </a:t>
            </a:r>
            <a:r>
              <a:rPr lang="en-US" dirty="0" err="1" smtClean="0"/>
              <a:t>Tcl’s</a:t>
            </a:r>
            <a:r>
              <a:rPr lang="en-US" dirty="0" smtClean="0"/>
              <a:t> string quoting and escaping rules.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7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SML Content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848600" cy="4373563"/>
          </a:xfrm>
        </p:spPr>
        <p:txBody>
          <a:bodyPr>
            <a:normAutofit fontScale="85000" lnSpcReduction="1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The content data are normally inside a {curly braces} block.</a:t>
            </a:r>
            <a:br>
              <a:rPr lang="en-US" dirty="0"/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tag 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{content}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content text is between "quotes". </a:t>
            </a:r>
            <a:br>
              <a:rPr lang="en-US" dirty="0" smtClean="0"/>
            </a:br>
            <a:r>
              <a:rPr lang="en-US" dirty="0" smtClean="0"/>
              <a:t>Escape </a:t>
            </a:r>
            <a:r>
              <a:rPr lang="en-US" dirty="0"/>
              <a:t>'\' and '"' </a:t>
            </a:r>
            <a:r>
              <a:rPr lang="en-US" dirty="0" smtClean="0"/>
              <a:t>with a '\'.</a:t>
            </a:r>
            <a:r>
              <a:rPr lang="en-US" dirty="0"/>
              <a:t/>
            </a:r>
            <a:br>
              <a:rPr lang="en-US" dirty="0"/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tag 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{"Some text with an 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\"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and";{an inner element} }</a:t>
            </a:r>
            <a:endParaRPr lang="en-US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If there are no further child elements embedded in contents (i.e. it’s only text), the braces can be omitted.</a:t>
            </a:r>
            <a:br>
              <a:rPr lang="en-US" dirty="0" smtClean="0"/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tag "Some 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text with an \" but 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no inner element"</a:t>
            </a:r>
            <a:endParaRPr lang="en-US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Furthermore, if </a:t>
            </a:r>
            <a:r>
              <a:rPr lang="en-US" dirty="0"/>
              <a:t>the text does not contain blanks, '"', '=', ';', '#', '{', '}', '&lt;', '&gt;', nor a trailing '\', </a:t>
            </a:r>
            <a:r>
              <a:rPr lang="en-US" dirty="0" smtClean="0"/>
              <a:t>the </a:t>
            </a:r>
            <a:r>
              <a:rPr lang="en-US" dirty="0"/>
              <a:t>quotes around </a:t>
            </a:r>
            <a:r>
              <a:rPr lang="en-US" dirty="0" smtClean="0"/>
              <a:t>the text </a:t>
            </a:r>
            <a:r>
              <a:rPr lang="en-US" dirty="0"/>
              <a:t>can be omitted </a:t>
            </a:r>
            <a:r>
              <a:rPr lang="en-US" dirty="0" smtClean="0"/>
              <a:t>too.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/>
              <a:t>ie</a:t>
            </a:r>
            <a:r>
              <a:rPr lang="en-US" dirty="0"/>
              <a:t>. It cannot be confused with an attribute or a comment or any kind of SML markup</a:t>
            </a:r>
            <a:r>
              <a:rPr lang="en-US" dirty="0" smtClean="0"/>
              <a:t>.)</a:t>
            </a:r>
            <a:br>
              <a:rPr lang="en-US" dirty="0" smtClean="0"/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tag 3.1415926535</a:t>
            </a:r>
            <a:endParaRPr lang="en-US" dirty="0" smtClean="0"/>
          </a:p>
          <a:p>
            <a:pPr lvl="0"/>
            <a:r>
              <a:rPr lang="en-US" dirty="0" smtClean="0"/>
              <a:t>Pros: Removes as much syntactic clutter as possible, with a result looking a lot like Tcl.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types </a:t>
            </a:r>
            <a:r>
              <a:rPr lang="en-US" dirty="0" err="1" smtClean="0"/>
              <a:t>oF</a:t>
            </a:r>
            <a:r>
              <a:rPr lang="en-US" dirty="0" smtClean="0"/>
              <a:t> SML markup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 </a:t>
            </a:r>
            <a:r>
              <a:rPr lang="en-US" dirty="0"/>
              <a:t>is a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?Processing instruction 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The final '?' in XML </a:t>
            </a:r>
            <a:r>
              <a:rPr lang="en-US" dirty="0" smtClean="0"/>
              <a:t>is </a:t>
            </a:r>
            <a:r>
              <a:rPr lang="en-US" dirty="0"/>
              <a:t>removed in SML.)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 </a:t>
            </a:r>
            <a:r>
              <a:rPr lang="en-US" dirty="0"/>
              <a:t>is a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!Declaration</a:t>
            </a:r>
            <a:r>
              <a:rPr lang="en-US" dirty="0" smtClean="0"/>
              <a:t> </a:t>
            </a:r>
            <a:r>
              <a:rPr lang="en-US" dirty="0"/>
              <a:t>. (Ex: a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doctype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definition</a:t>
            </a:r>
            <a:r>
              <a:rPr lang="en-US" dirty="0" smtClean="0"/>
              <a:t>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 </a:t>
            </a:r>
            <a:r>
              <a:rPr lang="en-US" dirty="0"/>
              <a:t>is a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#-- Comment block, ending with two dashes -- </a:t>
            </a:r>
            <a:r>
              <a:rPr lang="en-US" dirty="0" smtClean="0"/>
              <a:t>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Simplified </a:t>
            </a:r>
            <a:r>
              <a:rPr lang="en-US" dirty="0"/>
              <a:t>case for a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One-line comment 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 </a:t>
            </a:r>
            <a:r>
              <a:rPr lang="en-US" dirty="0"/>
              <a:t>is a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&lt;[[ 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Cdata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section </a:t>
            </a:r>
            <a: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]]&gt;</a:t>
            </a:r>
            <a:r>
              <a:rPr lang="en-US" dirty="0" smtClean="0"/>
              <a:t>. Initial \n discarded.</a:t>
            </a:r>
          </a:p>
          <a:p>
            <a:r>
              <a:rPr lang="en-US" dirty="0"/>
              <a:t>Pros: Conversion </a:t>
            </a:r>
            <a:r>
              <a:rPr lang="en-US" dirty="0" smtClean="0"/>
              <a:t>straightforward; Minimizes clutter.</a:t>
            </a:r>
          </a:p>
          <a:p>
            <a:r>
              <a:rPr lang="en-US" dirty="0" smtClean="0"/>
              <a:t>Cons: Alternatives closer to Tcl syntax are possible. Ex: </a:t>
            </a:r>
            <a: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An indented </a:t>
            </a:r>
            <a:r>
              <a:rPr lang="en-US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Cdata</a:t>
            </a:r>
            <a: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section</a:t>
            </a:r>
            <a:b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8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sml</a:t>
            </a:r>
            <a:r>
              <a:rPr lang="en-US" dirty="0" smtClean="0"/>
              <a:t> conversion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Converts XML to SML, then back to XML without any change.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I’ve been using it for several years.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Tested on a 1MB corpus of XML files from various sources.</a:t>
            </a:r>
          </a:p>
          <a:p>
            <a:endParaRPr lang="en-US" dirty="0" smtClean="0"/>
          </a:p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65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Who I 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What is XML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XML readability issue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Alternatives to XML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search for a simpler way to present XML itself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SML proposal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sml</a:t>
            </a:r>
            <a:r>
              <a:rPr lang="en-US" dirty="0" smtClean="0"/>
              <a:t> conversion script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Other scripts of interest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SML dreams</a:t>
            </a:r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SML script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About 3000 </a:t>
            </a:r>
            <a:r>
              <a:rPr lang="en-US" dirty="0"/>
              <a:t>lines of </a:t>
            </a:r>
            <a:r>
              <a:rPr lang="en-US" dirty="0" smtClean="0"/>
              <a:t>Tcl, </a:t>
            </a:r>
            <a:r>
              <a:rPr lang="en-US" dirty="0"/>
              <a:t>half of which are an independent debugging </a:t>
            </a:r>
            <a:r>
              <a:rPr lang="en-US" dirty="0" smtClean="0"/>
              <a:t>library.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Performance</a:t>
            </a:r>
            <a:r>
              <a:rPr lang="en-US" dirty="0"/>
              <a:t>: It converts about 10 KB/s of data on a 2 GHz </a:t>
            </a:r>
            <a:r>
              <a:rPr lang="en-US" dirty="0" smtClean="0"/>
              <a:t>machine. =&gt; Should be rewritten in C if high </a:t>
            </a:r>
            <a:r>
              <a:rPr lang="en-US" dirty="0" err="1" smtClean="0"/>
              <a:t>perf</a:t>
            </a:r>
            <a:r>
              <a:rPr lang="en-US" dirty="0" smtClean="0"/>
              <a:t> needed.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Known </a:t>
            </a:r>
            <a:r>
              <a:rPr lang="en-US" dirty="0" smtClean="0"/>
              <a:t>limitation as of 2013-09-23: </a:t>
            </a:r>
            <a:br>
              <a:rPr lang="en-US" dirty="0" smtClean="0"/>
            </a:br>
            <a:r>
              <a:rPr lang="en-US" dirty="0"/>
              <a:t>- </a:t>
            </a:r>
            <a:r>
              <a:rPr lang="en-US" dirty="0" smtClean="0"/>
              <a:t>The </a:t>
            </a:r>
            <a:r>
              <a:rPr lang="en-US" dirty="0"/>
              <a:t>converted files use the local operating system line endings 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7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show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Displays </a:t>
            </a:r>
            <a:r>
              <a:rPr lang="en-US" dirty="0"/>
              <a:t>a file tree as </a:t>
            </a:r>
            <a:r>
              <a:rPr lang="en-US" dirty="0" smtClean="0"/>
              <a:t>SML.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Each </a:t>
            </a:r>
            <a:r>
              <a:rPr lang="en-US" dirty="0"/>
              <a:t>file or directory is an SML element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Directories </a:t>
            </a:r>
            <a:r>
              <a:rPr lang="en-US" dirty="0"/>
              <a:t>contain inner elements that represent files and subdirectories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File </a:t>
            </a:r>
            <a:r>
              <a:rPr lang="en-US" dirty="0"/>
              <a:t>contents are displayed as text if possible, else are dumped in hexadecimal.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Several modes of operation, with standard or experimental SML, and a simplified output mode that’s most readable.</a:t>
            </a:r>
          </a:p>
          <a:p>
            <a:endParaRPr lang="en-US" dirty="0" smtClean="0"/>
          </a:p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66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867400" cy="13716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spath</a:t>
            </a:r>
            <a:r>
              <a:rPr lang="en-US" dirty="0" smtClean="0"/>
              <a:t> virtual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thought experiment that gives some insight on the power of the SML </a:t>
            </a:r>
            <a:r>
              <a:rPr lang="en-US" dirty="0" smtClean="0"/>
              <a:t>concept.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xpath</a:t>
            </a:r>
            <a:r>
              <a:rPr lang="en-US" dirty="0" smtClean="0"/>
              <a:t> script for extracting XML data using XPATH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Writing a full-featured script able to use XPATH to extract data from SML files would be very difficult.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Yet this can be done in a single line of code:</a:t>
            </a:r>
            <a:br>
              <a:rPr lang="en-US" dirty="0" smtClean="0"/>
            </a:b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sml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xpath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Powerful in combination with the show script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Demo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SML files sizes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total size of </a:t>
            </a:r>
            <a:r>
              <a:rPr lang="en-US" dirty="0" smtClean="0"/>
              <a:t>the converted </a:t>
            </a:r>
            <a:r>
              <a:rPr lang="en-US" dirty="0"/>
              <a:t>files is 12% smaller than </a:t>
            </a:r>
            <a:r>
              <a:rPr lang="en-US" dirty="0" smtClean="0"/>
              <a:t>my </a:t>
            </a:r>
            <a:r>
              <a:rPr lang="en-US" dirty="0"/>
              <a:t>original XML </a:t>
            </a:r>
            <a:r>
              <a:rPr lang="en-US" dirty="0" smtClean="0"/>
              <a:t>test files.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Among </a:t>
            </a:r>
            <a:r>
              <a:rPr lang="en-US" dirty="0"/>
              <a:t>big files, that reduction goes from 4% for a file with lots of large CDATA elements, to 17% for a file with deeply nested elements.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Even after zipping the two full sets of samples, the SML files archive is 2% smaller than the XML files archive.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Microsoft may like to use this to shoehorn a few more Office .</a:t>
            </a:r>
            <a:r>
              <a:rPr lang="en-US" dirty="0" err="1" smtClean="0"/>
              <a:t>docx</a:t>
            </a:r>
            <a:r>
              <a:rPr lang="en-US" dirty="0" smtClean="0"/>
              <a:t> or .</a:t>
            </a:r>
            <a:r>
              <a:rPr lang="en-US" dirty="0" err="1" smtClean="0"/>
              <a:t>pptx</a:t>
            </a:r>
            <a:r>
              <a:rPr lang="en-US" dirty="0" smtClean="0"/>
              <a:t> documents into Windows phones.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3246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the SML format for exporting </a:t>
            </a:r>
            <a:r>
              <a:rPr lang="en-US" dirty="0" err="1" smtClean="0"/>
              <a:t>tcl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SML data format </a:t>
            </a:r>
            <a:r>
              <a:rPr lang="en-US" dirty="0" smtClean="0"/>
              <a:t>is a </a:t>
            </a:r>
            <a:r>
              <a:rPr lang="en-US" dirty="0"/>
              <a:t>natural format for exporting any kind of Tcl data: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SML </a:t>
            </a:r>
            <a:r>
              <a:rPr lang="en-US" dirty="0"/>
              <a:t>looks a lot like Tcl itself. (Particularly when not using attributes</a:t>
            </a:r>
            <a:r>
              <a:rPr lang="en-US" dirty="0" smtClean="0"/>
              <a:t>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simple cases (without attributes), SML can </a:t>
            </a:r>
            <a:r>
              <a:rPr lang="en-US" dirty="0" smtClean="0"/>
              <a:t>often be </a:t>
            </a:r>
            <a:r>
              <a:rPr lang="en-US" dirty="0"/>
              <a:t>parsed by the Tcl interpreter directly as Tcl lists of </a:t>
            </a:r>
            <a:r>
              <a:rPr lang="en-US" dirty="0" smtClean="0"/>
              <a:t>lists.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get for free the compatibility with any outside tool that </a:t>
            </a:r>
            <a:r>
              <a:rPr lang="en-US" dirty="0" smtClean="0"/>
              <a:t>supports </a:t>
            </a:r>
            <a:r>
              <a:rPr lang="en-US" dirty="0"/>
              <a:t>XML.</a:t>
            </a:r>
          </a:p>
          <a:p>
            <a:r>
              <a:rPr lang="en-US" dirty="0"/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SML for network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savings potential is even better in XML-based network protocols, such as SOAP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Adapting </a:t>
            </a:r>
            <a:r>
              <a:rPr lang="en-US" dirty="0"/>
              <a:t>existing XML-based protocols to use SML instead would be very easy, and increase bandwidth considerably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Creating </a:t>
            </a:r>
            <a:r>
              <a:rPr lang="en-US" dirty="0"/>
              <a:t>new ad-hoc SML-based protocols would be easy too, and packet analysis would be much easier!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7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Side note about Tcl name </a:t>
            </a:r>
            <a:r>
              <a:rPr lang="en-US" dirty="0" smtClean="0"/>
              <a:t>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convergence of XML element trees, file system trees, and </a:t>
            </a:r>
            <a:r>
              <a:rPr lang="en-US" dirty="0" smtClean="0"/>
              <a:t>Tcl or C++ variable </a:t>
            </a:r>
            <a:r>
              <a:rPr lang="en-US" dirty="0"/>
              <a:t>name spaces, leads me to think that the natural syntax for name spaces should </a:t>
            </a:r>
            <a:r>
              <a:rPr lang="en-US" dirty="0" smtClean="0"/>
              <a:t>not be:</a:t>
            </a:r>
            <a:br>
              <a:rPr lang="en-US" dirty="0" smtClean="0"/>
            </a:br>
            <a:r>
              <a:rPr lang="en-US" dirty="0"/>
              <a:t>::namespace::subspace::</a:t>
            </a:r>
            <a:r>
              <a:rPr lang="en-US" dirty="0" smtClean="0"/>
              <a:t>variable</a:t>
            </a:r>
            <a:br>
              <a:rPr lang="en-US" dirty="0" smtClean="0"/>
            </a:br>
            <a:r>
              <a:rPr lang="en-US" dirty="0" smtClean="0"/>
              <a:t>nor:</a:t>
            </a:r>
            <a:br>
              <a:rPr lang="en-US" dirty="0" smtClean="0"/>
            </a:br>
            <a:r>
              <a:rPr lang="en-US" dirty="0" err="1" smtClean="0"/>
              <a:t>namespace.subspace.variable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but instead:</a:t>
            </a:r>
            <a:br>
              <a:rPr lang="en-US" dirty="0" smtClean="0"/>
            </a:br>
            <a:r>
              <a:rPr lang="en-US" dirty="0" smtClean="0"/>
              <a:t>/namespace/subspace/variable</a:t>
            </a:r>
            <a:br>
              <a:rPr lang="en-US" dirty="0" smtClean="0"/>
            </a:b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 SML parsing library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 </a:t>
            </a:r>
            <a:r>
              <a:rPr lang="en-US" dirty="0"/>
              <a:t>never had to write one…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simple cases (often) SML just looks like </a:t>
            </a:r>
            <a:r>
              <a:rPr lang="en-US" dirty="0" smtClean="0"/>
              <a:t>Tcl </a:t>
            </a:r>
            <a:r>
              <a:rPr lang="en-US" dirty="0"/>
              <a:t>lists, which the </a:t>
            </a:r>
            <a:r>
              <a:rPr lang="en-US" dirty="0" smtClean="0"/>
              <a:t>Tcl </a:t>
            </a:r>
            <a:r>
              <a:rPr lang="en-US" dirty="0"/>
              <a:t>interpreter can digest directly.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complex cases (rarely), it was too easy to use the </a:t>
            </a:r>
            <a:r>
              <a:rPr lang="en-US" dirty="0" err="1"/>
              <a:t>sml</a:t>
            </a:r>
            <a:r>
              <a:rPr lang="en-US" dirty="0"/>
              <a:t> script to generate XML, then the </a:t>
            </a:r>
            <a:r>
              <a:rPr lang="en-US" dirty="0" err="1"/>
              <a:t>TclDOM</a:t>
            </a:r>
            <a:r>
              <a:rPr lang="en-US" dirty="0"/>
              <a:t> package to parse it. So I never took the time to write a full-fledged parsing library.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Of course, </a:t>
            </a:r>
            <a:r>
              <a:rPr lang="en-US" strike="sngStrike" dirty="0"/>
              <a:t>for the sake of the art</a:t>
            </a:r>
            <a:r>
              <a:rPr lang="en-US" dirty="0"/>
              <a:t> for performance reasons, it would be nice to write one in C or C++, using APIs similar to XML parsing libs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simplest is probably to modify </a:t>
            </a:r>
            <a:r>
              <a:rPr lang="en-US" dirty="0" err="1" smtClean="0"/>
              <a:t>TclDOM</a:t>
            </a:r>
            <a:r>
              <a:rPr lang="en-US" dirty="0" smtClean="0"/>
              <a:t> or </a:t>
            </a:r>
            <a:r>
              <a:rPr lang="en-US" dirty="0" err="1" smtClean="0"/>
              <a:t>tDOM</a:t>
            </a:r>
            <a:r>
              <a:rPr lang="en-US" dirty="0" smtClean="0"/>
              <a:t> packages to parse either format. Any volunteer?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SML generation library?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848600" cy="43735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 never had to write one</a:t>
            </a:r>
            <a:r>
              <a:rPr lang="en-US" dirty="0" smtClean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Simple SML files are straightforward to generate in Tcl.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Actually I do have one library… for PowerShell</a:t>
            </a:r>
            <a:br>
              <a:rPr lang="en-US" dirty="0" smtClean="0"/>
            </a:b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Put-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dirname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[attributes] [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script_block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b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Put-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EndDir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dirname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Put-Value </a:t>
            </a:r>
            <a: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 [-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nameWidth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</a:t>
            </a:r>
            <a: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[attributes</a:t>
            </a:r>
            <a: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</a:t>
            </a:r>
            <a: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/>
              <a:t>Generates either XML or SML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easily be rewritten in Tcl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Better still, for Tcl, modify </a:t>
            </a:r>
            <a:r>
              <a:rPr lang="en-US" dirty="0" err="1"/>
              <a:t>TclDOM</a:t>
            </a:r>
            <a:r>
              <a:rPr lang="en-US" dirty="0"/>
              <a:t> or </a:t>
            </a:r>
            <a:r>
              <a:rPr lang="en-US" dirty="0" err="1"/>
              <a:t>tDOM</a:t>
            </a:r>
            <a:r>
              <a:rPr lang="en-US" dirty="0"/>
              <a:t> </a:t>
            </a:r>
            <a:r>
              <a:rPr lang="en-US" dirty="0" smtClean="0"/>
              <a:t>packages to generate either XML or SML. </a:t>
            </a:r>
            <a:r>
              <a:rPr lang="en-US" dirty="0"/>
              <a:t>Any volunteer?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0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</a:t>
            </a:r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53400" cy="4953000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Let </a:t>
            </a:r>
            <a:r>
              <a:rPr lang="en-US" dirty="0"/>
              <a:t>people experiment with the tools, and give feedback about the syntax, and the possible alternatives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Scripts available at </a:t>
            </a:r>
            <a:r>
              <a:rPr lang="en-US" dirty="0" smtClean="0">
                <a:hlinkClick r:id="rId2"/>
              </a:rPr>
              <a:t>http://jf.larvoire.free.fr/progs/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Is there any error or inconsistency that remains, preventing full XML compatibility in some case</a:t>
            </a:r>
            <a:r>
              <a:rPr lang="en-US" dirty="0" smtClean="0"/>
              <a:t>? If so tell me: </a:t>
            </a:r>
            <a:r>
              <a:rPr lang="en-US" dirty="0" smtClean="0">
                <a:hlinkClick r:id="rId3"/>
              </a:rPr>
              <a:t>jf.larvoire@free.fr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interest grows, work with interested people to freeze a standard, and create a simple SML generation and parsing library.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interest grows even further, work with the </a:t>
            </a:r>
            <a:r>
              <a:rPr lang="en-US" dirty="0" err="1"/>
              <a:t>TclDOM</a:t>
            </a:r>
            <a:r>
              <a:rPr lang="en-US" dirty="0"/>
              <a:t> and </a:t>
            </a:r>
            <a:r>
              <a:rPr lang="en-US" dirty="0" err="1"/>
              <a:t>tDOM</a:t>
            </a:r>
            <a:r>
              <a:rPr lang="en-US" dirty="0"/>
              <a:t> developers to see if this could be added to their libraries as an alternative XML encoding format, for both input and output.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Consider using for your editing of complex XML files.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Consider using for storing data in a friendly XML-compatible way.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9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 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Jean-François Larvoire, aka. JF, or Jeff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Graduated from </a:t>
            </a:r>
            <a:r>
              <a:rPr lang="en-US" dirty="0" err="1" smtClean="0"/>
              <a:t>Ecole</a:t>
            </a:r>
            <a:r>
              <a:rPr lang="en-US" dirty="0" smtClean="0"/>
              <a:t> </a:t>
            </a:r>
            <a:r>
              <a:rPr lang="en-US" dirty="0" err="1" smtClean="0"/>
              <a:t>Centrale</a:t>
            </a:r>
            <a:r>
              <a:rPr lang="en-US" dirty="0" smtClean="0"/>
              <a:t> Paris in 1984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Software developer since 1985 at HP, in Grenoble France, and Roseville and Sunnyvale California.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Worked for several years on Tcl management scripts for Lustre storage clusters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Now using more often Windows than Linux.</a:t>
            </a:r>
            <a:br>
              <a:rPr lang="en-US" dirty="0" smtClean="0"/>
            </a:br>
            <a:r>
              <a:rPr lang="en-US" dirty="0" smtClean="0"/>
              <a:t>       Most examples for Windows.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Contact: </a:t>
            </a:r>
            <a:r>
              <a:rPr lang="en-US" dirty="0" smtClean="0">
                <a:hlinkClick r:id="rId2"/>
              </a:rPr>
              <a:t>jf.larvoire@free.fr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sml</a:t>
            </a:r>
            <a:r>
              <a:rPr lang="en-US" dirty="0" smtClean="0"/>
              <a:t> in the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990600" y="4563533"/>
            <a:ext cx="228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9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for Mummies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 document standard published in 1998 by the W3C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Structured text, representing a tree of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Syntax based on the </a:t>
            </a:r>
            <a:r>
              <a:rPr lang="en-US" dirty="0"/>
              <a:t>older SGML </a:t>
            </a:r>
            <a:r>
              <a:rPr lang="en-US" dirty="0" smtClean="0"/>
              <a:t>standard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Distinguishes text and &lt;markup&gt;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design goals were compatibility with SGML and HTML, versatility, ease of use (x4), simplicity (x2), conciseness (x2).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XML 1.0 is most popular data exchange standard now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XML 1.1 almost never used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381000"/>
            <a:ext cx="1003100" cy="213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formed XML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Nodes of the data tree are called 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Each XML document contains an XML header, and one root element</a:t>
            </a:r>
            <a:br>
              <a:rPr lang="en-US" dirty="0" smtClean="0"/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&lt;?xml version="1.0"?&gt;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</a:rPr>
              <a:t/>
            </a:r>
            <a:br>
              <a:rPr lang="en-US" dirty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&lt;greeting&gt;Hello, 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XML world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!&lt;/greeting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&gt;</a:t>
            </a:r>
            <a:endParaRPr lang="en-US" dirty="0" smtClean="0">
              <a:solidFill>
                <a:srgbClr val="00B050"/>
              </a:solidFill>
              <a:latin typeface="Courier New" panose="020703090202050204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Elements may contain inner elements, etc.</a:t>
            </a:r>
            <a:br>
              <a:rPr lang="en-US" dirty="0" smtClean="0"/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&lt;?xml version="1.0"?&gt;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</a:rPr>
              <a:t/>
            </a:r>
            <a:br>
              <a:rPr lang="en-US" dirty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&lt;world&gt;</a:t>
            </a:r>
            <a:b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&lt;country&gt;France&lt;/country&gt;</a:t>
            </a:r>
            <a:b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&lt;country&gt;USA</a:t>
            </a:r>
            <a:b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 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 &lt;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state&gt;California&lt;/state&gt;</a:t>
            </a:r>
            <a:b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 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 &lt;state&gt;Louisiana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&lt;/state&gt;</a:t>
            </a:r>
            <a:b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&lt;/</a:t>
            </a: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country&gt;</a:t>
            </a:r>
            <a:b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&lt;/world&gt;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6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735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Normal elements, with a content</a:t>
            </a:r>
            <a:br>
              <a:rPr lang="en-US" dirty="0" smtClean="0"/>
            </a:br>
            <a:r>
              <a:rPr lang="en-US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&lt;name attrib1="value1" ... </a:t>
            </a:r>
            <a:r>
              <a:rPr lang="en-US" sz="1800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attribN</a:t>
            </a:r>
            <a:r>
              <a:rPr lang="en-US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US" sz="1800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valueN</a:t>
            </a:r>
            <a:r>
              <a:rPr lang="en-US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"&gt;content&lt;/name&gt;</a:t>
            </a:r>
            <a:br>
              <a:rPr lang="en-US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800" dirty="0" smtClean="0">
                <a:cs typeface="Courier New" panose="02070309020205020404" pitchFamily="49" charset="0"/>
              </a:rPr>
              <a:t>start tag                                                              end tag</a:t>
            </a:r>
            <a:br>
              <a:rPr lang="en-US" sz="1800" dirty="0" smtClean="0">
                <a:cs typeface="Courier New" panose="02070309020205020404" pitchFamily="49" charset="0"/>
              </a:rPr>
            </a:br>
            <a:r>
              <a:rPr lang="en-US" sz="1800" dirty="0" smtClean="0"/>
              <a:t>The content is any combination of text and inner elements.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Empty </a:t>
            </a:r>
            <a:r>
              <a:rPr lang="en-US" sz="1800" dirty="0"/>
              <a:t>e</a:t>
            </a:r>
            <a:r>
              <a:rPr lang="en-US" sz="1800" dirty="0" smtClean="0"/>
              <a:t>lements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&lt;name attrib1="value1" ... </a:t>
            </a:r>
            <a:r>
              <a:rPr lang="en-US" sz="18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attribN</a:t>
            </a:r>
            <a:r>
              <a:rPr lang="en-US" sz="18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US" sz="1800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valueN</a:t>
            </a:r>
            <a:r>
              <a:rPr lang="en-US" sz="1800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/&gt;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Extra spaces and new lines between tokens are not significant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Element names and attribute names must begin with a letter, and contain only letters</a:t>
            </a:r>
            <a:r>
              <a:rPr lang="en-US" sz="1800" dirty="0"/>
              <a:t>, digits, and </a:t>
            </a:r>
            <a:r>
              <a:rPr lang="en-US" sz="1800" dirty="0" smtClean="0"/>
              <a:t>'.', '-', '_', ':'.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Attribute values must be enclosed in 'quotes' or "double quotes", and may not contain '&lt;', '&amp;', nor their own limiter quote.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14400" y="2514600"/>
            <a:ext cx="5943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924800" y="2514600"/>
            <a:ext cx="838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79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notable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Processing instructions</a:t>
            </a:r>
            <a:br>
              <a:rPr lang="en-US" dirty="0" smtClean="0"/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&lt;?xml version="1.0"?&gt;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Comments</a:t>
            </a:r>
            <a:br>
              <a:rPr lang="en-US" dirty="0" smtClean="0"/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&lt;!-- This is an XML comment --&gt;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CDATA sections</a:t>
            </a:r>
            <a:br>
              <a:rPr lang="en-US" dirty="0" smtClean="0"/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&lt;![CDATA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[&lt;sample&gt;XML element&lt;/sample&gt;]]&gt;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Entities</a:t>
            </a:r>
            <a:r>
              <a:rPr lang="en-US" dirty="0"/>
              <a:t/>
            </a:r>
            <a:br>
              <a:rPr lang="en-US" dirty="0"/>
            </a:b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&amp;</a:t>
            </a:r>
            <a:r>
              <a:rPr lang="en-US" b="0" dirty="0" err="1" smtClean="0">
                <a:solidFill>
                  <a:srgbClr val="00B050"/>
                </a:solidFill>
                <a:latin typeface="Courier New" panose="02070309020205020404" pitchFamily="49" charset="0"/>
              </a:rPr>
              <a:t>lt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;</a:t>
            </a:r>
            <a:r>
              <a:rPr lang="en-US" b="0" dirty="0" smtClean="0">
                <a:latin typeface="Courier New" panose="02070309020205020404" pitchFamily="49" charset="0"/>
              </a:rPr>
              <a:t>=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'&lt;' &amp;</a:t>
            </a:r>
            <a:r>
              <a:rPr lang="en-US" b="0" dirty="0" err="1" smtClean="0">
                <a:solidFill>
                  <a:srgbClr val="00B050"/>
                </a:solidFill>
                <a:latin typeface="Courier New" panose="02070309020205020404" pitchFamily="49" charset="0"/>
              </a:rPr>
              <a:t>gt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;</a:t>
            </a:r>
            <a:r>
              <a:rPr lang="en-US" b="0" dirty="0" smtClean="0">
                <a:latin typeface="Courier New" panose="02070309020205020404" pitchFamily="49" charset="0"/>
              </a:rPr>
              <a:t>=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'&gt;' &amp;amp;</a:t>
            </a:r>
            <a:r>
              <a:rPr lang="en-US" b="0" dirty="0" smtClean="0">
                <a:latin typeface="Courier New" panose="02070309020205020404" pitchFamily="49" charset="0"/>
              </a:rPr>
              <a:t>=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'&amp;' &amp;</a:t>
            </a:r>
            <a:r>
              <a:rPr lang="en-US" b="0" dirty="0" err="1" smtClean="0">
                <a:solidFill>
                  <a:srgbClr val="00B050"/>
                </a:solidFill>
                <a:latin typeface="Courier New" panose="02070309020205020404" pitchFamily="49" charset="0"/>
              </a:rPr>
              <a:t>apos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;</a:t>
            </a:r>
            <a:r>
              <a:rPr lang="en-US" b="0" dirty="0" smtClean="0">
                <a:latin typeface="Courier New" panose="02070309020205020404" pitchFamily="49" charset="0"/>
              </a:rPr>
              <a:t>=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"'" &amp;</a:t>
            </a:r>
            <a:r>
              <a:rPr lang="en-US" b="0" dirty="0" err="1" smtClean="0">
                <a:solidFill>
                  <a:srgbClr val="00B050"/>
                </a:solidFill>
                <a:latin typeface="Courier New" panose="02070309020205020404" pitchFamily="49" charset="0"/>
              </a:rPr>
              <a:t>quot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;</a:t>
            </a:r>
            <a:r>
              <a:rPr lang="en-US" b="0" dirty="0" smtClean="0">
                <a:latin typeface="Courier New" panose="02070309020205020404" pitchFamily="49" charset="0"/>
              </a:rPr>
              <a:t>=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'"'</a:t>
            </a:r>
            <a:b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b="0" strike="sngStrike" dirty="0">
                <a:solidFill>
                  <a:srgbClr val="00B050"/>
                </a:solidFill>
                <a:latin typeface="Courier New" panose="02070309020205020404" pitchFamily="49" charset="0"/>
              </a:rPr>
              <a:t>&amp;</a:t>
            </a:r>
            <a:r>
              <a:rPr lang="en-US" b="0" strike="sngStrike" dirty="0" err="1" smtClean="0">
                <a:solidFill>
                  <a:srgbClr val="00B050"/>
                </a:solidFill>
                <a:latin typeface="Courier New" panose="02070309020205020404" pitchFamily="49" charset="0"/>
              </a:rPr>
              <a:t>eacute</a:t>
            </a:r>
            <a:r>
              <a:rPr lang="en-US" b="0" strike="sngStrike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;</a:t>
            </a:r>
            <a:r>
              <a:rPr lang="en-US" b="0" strike="sngStrike" dirty="0" smtClean="0">
                <a:latin typeface="Courier New" panose="02070309020205020404" pitchFamily="49" charset="0"/>
              </a:rPr>
              <a:t>=</a:t>
            </a:r>
            <a:r>
              <a:rPr lang="en-US" b="0" strike="sngStrike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'é' </a:t>
            </a:r>
            <a:r>
              <a:rPr lang="en-US" b="0" strike="sngStrike" dirty="0">
                <a:solidFill>
                  <a:srgbClr val="00B050"/>
                </a:solidFill>
                <a:latin typeface="Courier New" panose="02070309020205020404" pitchFamily="49" charset="0"/>
              </a:rPr>
              <a:t>&amp;euro;</a:t>
            </a:r>
            <a:r>
              <a:rPr lang="en-US" b="0" strike="sngStrike" dirty="0">
                <a:latin typeface="Courier New" panose="02070309020205020404" pitchFamily="49" charset="0"/>
              </a:rPr>
              <a:t>=</a:t>
            </a:r>
            <a:r>
              <a:rPr lang="en-US" b="0" strike="sngStrike" dirty="0">
                <a:solidFill>
                  <a:srgbClr val="00B050"/>
                </a:solidFill>
                <a:latin typeface="Courier New" panose="02070309020205020404" pitchFamily="49" charset="0"/>
              </a:rPr>
              <a:t>'€'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Declarations</a:t>
            </a:r>
            <a:r>
              <a:rPr lang="en-US" dirty="0"/>
              <a:t/>
            </a:r>
            <a:br>
              <a:rPr lang="en-US" dirty="0"/>
            </a:br>
            <a:r>
              <a:rPr lang="en-US" b="0" dirty="0">
                <a:solidFill>
                  <a:srgbClr val="00B050"/>
                </a:solidFill>
                <a:latin typeface="Courier New" panose="02070309020205020404" pitchFamily="49" charset="0"/>
              </a:rPr>
              <a:t>&lt;!ELEMENT book (title, body, supplements</a:t>
            </a:r>
            <a: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?)&gt;</a:t>
            </a:r>
            <a:br>
              <a:rPr lang="en-US" b="0" dirty="0" smtClean="0">
                <a:solidFill>
                  <a:srgbClr val="00B050"/>
                </a:solidFill>
                <a:latin typeface="Courier New" panose="02070309020205020404" pitchFamily="49" charset="0"/>
              </a:rPr>
            </a:br>
            <a:r>
              <a:rPr lang="en-US" dirty="0" smtClean="0"/>
              <a:t>A </a:t>
            </a:r>
            <a:r>
              <a:rPr lang="en-US" dirty="0"/>
              <a:t>valid XML document is one that is well-formed, AND where all elements respect the declared constraints.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7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XML simple?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96200" cy="43735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Goal #6 </a:t>
            </a:r>
            <a:r>
              <a:rPr lang="en-US" dirty="0" smtClean="0"/>
              <a:t>in the XML specification was</a:t>
            </a:r>
            <a:r>
              <a:rPr lang="en-US" dirty="0"/>
              <a:t>: XML documents should be human-legible and reasonably clear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XML specification is several thousand lines long.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Writing a full-featured XML I/O library is a huge work…</a:t>
            </a:r>
            <a:br>
              <a:rPr lang="en-US" dirty="0" smtClean="0"/>
            </a:br>
            <a:r>
              <a:rPr lang="en-US" dirty="0" smtClean="0"/>
              <a:t>Fortunately good libraries </a:t>
            </a:r>
            <a:r>
              <a:rPr lang="en-US" dirty="0"/>
              <a:t>are available now.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practice, small pieces of XML limited to a few lines are indeed simple to </a:t>
            </a:r>
            <a:r>
              <a:rPr lang="en-US" dirty="0" smtClean="0"/>
              <a:t>read by humans.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practice, large XML files are obscured by lots of markup.</a:t>
            </a:r>
            <a:br>
              <a:rPr lang="en-US" dirty="0"/>
            </a:br>
            <a:r>
              <a:rPr lang="en-US" dirty="0"/>
              <a:t>=&gt; Very difficult to read by </a:t>
            </a:r>
            <a:r>
              <a:rPr lang="en-US" dirty="0" smtClean="0"/>
              <a:t>humans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21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172200" cy="1371600"/>
          </a:xfrm>
        </p:spPr>
        <p:txBody>
          <a:bodyPr/>
          <a:lstStyle/>
          <a:p>
            <a:r>
              <a:rPr lang="en-US" dirty="0" smtClean="0"/>
              <a:t>XML files that drove me crazy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373563"/>
          </a:xfrm>
        </p:spPr>
        <p:txBody>
          <a:bodyPr>
            <a:noAutofit/>
          </a:bodyPr>
          <a:lstStyle/>
          <a:p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&lt;?xml version="1.0" 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?&gt;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admin_epoch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="0" epoch="0" 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num_updates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="0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&lt;configuration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crm_config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cluster_property_set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-bootstrap-options-symmetric-cluster" name="symmetric-cluster" value="true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-bootstrap-options-no-quorum-policy" name="no-quorum-policy" value="stop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-bootstrap-options-default-resource-stickiness" name="default-resource-stickiness" value="0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-bootstrap-options-default-resource-failure-stickiness" name="default-resource-failure-stickiness" value="0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stonith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-enabled"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stonith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-enabled" value="true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stonith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-action"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stonith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-action" value="reboot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-bootstrap-options-startup-fencing" name="startup-fencing" value="true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-bootstrap-options-stop-orphan-resources" name="stop-orphan-resources" value="true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-bootstrap-options-stop-orphan-actions" name="stop-orphan-actions" value="true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-bootstrap-options-remove-after-stop" name="remove-after-stop" value="false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-bootstrap-options-short-resource-names" name="short-resource-names" value="true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-bootstrap-options-transition-idle-timeout" name="transition-idle-timeout" value="5min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-bootstrap-options-default-action-timeout" name="default-action-timeout" value="600s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&lt;</a:t>
            </a:r>
            <a:r>
              <a:rPr lang="en-US" sz="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-bootstrap-options-is-managed-default" name="is-managed-default" value="true"/&gt;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-bootstrap-options-cluster-delay" name="cluster-delay" value="60s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-error-series-max"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-error-series-max" value="-1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-warn-series-max"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-warn-series-max" value="-1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cib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-bootstrap-options-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-input-series-max"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-input-series-max" value="-1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cluster_property_set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crm_config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&lt;nodes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&lt;resources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&lt;primitive class="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ocf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id="ost1" provider="heartbeat" type="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Filesystem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&lt;operations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&lt;op id="ost1_mon" interval="120s" name="monitor" timeout="60s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&lt;/operations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id="ost1_inst_attr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id="ost1_attr_0" name="device" value="/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luns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/lun8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id="ost1_attr_1" name="directory" value="/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mnt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/ost1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id="ost1_attr_2"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fstype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lustre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&lt;/primitive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&lt;primitive class="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ocf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id="ost2" provider="heartbeat" type="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Filesystem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&lt;operations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&lt;op id="ost2_mon" interval="120s" name="monitor" timeout="60s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&lt;/operations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id="ost2_inst_attr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id="ost2_attr_0" name="device" value="/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luns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/lun10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id="ost2_attr_1" name="directory" value="/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mnt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/ost2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nvpair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 id="ost2_attr_2" name="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fstype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lustre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instance_attributes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600" dirty="0">
                <a:latin typeface="Courier New" panose="02070309020205020404" pitchFamily="49" charset="0"/>
                <a:cs typeface="Courier New" panose="02070309020205020404" pitchFamily="49" charset="0"/>
              </a:rPr>
              <a:t>&lt;/primitive</a:t>
            </a:r>
            <a: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824</TotalTime>
  <Words>1202</Words>
  <Application>Microsoft Office PowerPoint</Application>
  <PresentationFormat>On-screen Show (4:3)</PresentationFormat>
  <Paragraphs>187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Essential</vt:lpstr>
      <vt:lpstr>A simpler and shorter representation of XML data</vt:lpstr>
      <vt:lpstr>Agenda</vt:lpstr>
      <vt:lpstr>Who I am</vt:lpstr>
      <vt:lpstr>XML for Mummies</vt:lpstr>
      <vt:lpstr>Well formed XML</vt:lpstr>
      <vt:lpstr>Elements structure</vt:lpstr>
      <vt:lpstr>Other notable features</vt:lpstr>
      <vt:lpstr>Is XML simple?</vt:lpstr>
      <vt:lpstr>XML files that drove me crazy (1/2)</vt:lpstr>
      <vt:lpstr>XML files that drove me crazy (2/2)</vt:lpstr>
      <vt:lpstr>XML alternatives</vt:lpstr>
      <vt:lpstr>Alternatives on the tcl.tk wiki</vt:lpstr>
      <vt:lpstr>Do we have to give up XML compatibility?</vt:lpstr>
      <vt:lpstr>The SML solution</vt:lpstr>
      <vt:lpstr>SML Elements</vt:lpstr>
      <vt:lpstr>SML Attributes</vt:lpstr>
      <vt:lpstr>SML Content Data</vt:lpstr>
      <vt:lpstr>Other types oF SML markup</vt:lpstr>
      <vt:lpstr>The sml conversion script</vt:lpstr>
      <vt:lpstr>SML script status</vt:lpstr>
      <vt:lpstr>The show script</vt:lpstr>
      <vt:lpstr>The spath virtual script</vt:lpstr>
      <vt:lpstr>SML files sizes</vt:lpstr>
      <vt:lpstr>Using the SML format for exporting tcl data</vt:lpstr>
      <vt:lpstr>Using SML for network protocols</vt:lpstr>
      <vt:lpstr>Side note about Tcl name spaces</vt:lpstr>
      <vt:lpstr>An SML parsing library?</vt:lpstr>
      <vt:lpstr>An SML generation library?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simpler and shorter representation of XML data</dc:title>
  <dc:creator>Jean-François Larvoire</dc:creator>
  <cp:lastModifiedBy>Jean-François Larvoire</cp:lastModifiedBy>
  <cp:revision>48</cp:revision>
  <dcterms:created xsi:type="dcterms:W3CDTF">2013-09-15T16:46:58Z</dcterms:created>
  <dcterms:modified xsi:type="dcterms:W3CDTF">2013-09-25T02:32:57Z</dcterms:modified>
</cp:coreProperties>
</file>