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93" r:id="rId2"/>
    <p:sldId id="453" r:id="rId3"/>
    <p:sldId id="459" r:id="rId4"/>
    <p:sldId id="460" r:id="rId5"/>
    <p:sldId id="461" r:id="rId6"/>
    <p:sldId id="462" r:id="rId7"/>
    <p:sldId id="463" r:id="rId8"/>
    <p:sldId id="465" r:id="rId9"/>
    <p:sldId id="466" r:id="rId10"/>
    <p:sldId id="474" r:id="rId11"/>
    <p:sldId id="467" r:id="rId12"/>
    <p:sldId id="468" r:id="rId13"/>
    <p:sldId id="475" r:id="rId14"/>
    <p:sldId id="476" r:id="rId15"/>
    <p:sldId id="469" r:id="rId16"/>
    <p:sldId id="470" r:id="rId17"/>
    <p:sldId id="472" r:id="rId18"/>
    <p:sldId id="473" r:id="rId19"/>
    <p:sldId id="427" r:id="rId20"/>
  </p:sldIdLst>
  <p:sldSz cx="9144000" cy="6858000" type="letter"/>
  <p:notesSz cx="6858000" cy="9296400"/>
  <p:custDataLst>
    <p:tags r:id="rId2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99CCFF"/>
    <a:srgbClr val="428C8A"/>
    <a:srgbClr val="7575FF"/>
    <a:srgbClr val="6666FF"/>
    <a:srgbClr val="FFCC00"/>
    <a:srgbClr val="D00023"/>
    <a:srgbClr val="993300"/>
    <a:srgbClr val="CB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2" autoAdjust="0"/>
    <p:restoredTop sz="88630" autoAdjust="0"/>
  </p:normalViewPr>
  <p:slideViewPr>
    <p:cSldViewPr>
      <p:cViewPr>
        <p:scale>
          <a:sx n="100" d="100"/>
          <a:sy n="100" d="100"/>
        </p:scale>
        <p:origin x="-7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12" d="100"/>
          <a:sy n="112" d="100"/>
        </p:scale>
        <p:origin x="-1044" y="-72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1" descr="BKG-12x-Rules.jpg"/>
          <p:cNvPicPr>
            <a:picLocks noChangeAspect="1"/>
          </p:cNvPicPr>
          <p:nvPr/>
        </p:nvPicPr>
        <p:blipFill>
          <a:blip r:embed="rId2"/>
          <a:srcRect l="24028" t="92223"/>
          <a:stretch>
            <a:fillRect/>
          </a:stretch>
        </p:blipFill>
        <p:spPr bwMode="auto">
          <a:xfrm>
            <a:off x="0" y="8758592"/>
            <a:ext cx="6858000" cy="53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2843" y="76831"/>
            <a:ext cx="2972950" cy="23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grpSp>
        <p:nvGrpSpPr>
          <p:cNvPr id="76807" name="Group 25"/>
          <p:cNvGrpSpPr>
            <a:grpSpLocks/>
          </p:cNvGrpSpPr>
          <p:nvPr/>
        </p:nvGrpSpPr>
        <p:grpSpPr bwMode="auto">
          <a:xfrm>
            <a:off x="3416463" y="8953868"/>
            <a:ext cx="2419733" cy="329728"/>
            <a:chOff x="2445" y="4095"/>
            <a:chExt cx="1524" cy="204"/>
          </a:xfrm>
        </p:grpSpPr>
        <p:sp>
          <p:nvSpPr>
            <p:cNvPr id="65562" name="Text Box 26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Mentor </a:t>
              </a:r>
              <a:r>
                <a:rPr lang="en-US" sz="700" dirty="0">
                  <a:solidFill>
                    <a:schemeClr val="bg2"/>
                  </a:solidFill>
                </a:rPr>
                <a:t>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2"/>
          </p:nvPr>
        </p:nvSpPr>
        <p:spPr>
          <a:xfrm>
            <a:off x="457618" y="9055179"/>
            <a:ext cx="2933770" cy="239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 defTabSz="923925"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Your Initials, Presentation Title, Month Year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"/>
          </p:nvPr>
        </p:nvSpPr>
        <p:spPr>
          <a:xfrm>
            <a:off x="0" y="9055179"/>
            <a:ext cx="457417" cy="239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D2BC424D-003F-4F60-9028-6437F3764404}" type="slidenum">
              <a:rPr lang="en-US" sz="800" smtClean="0"/>
              <a:pPr algn="ctr"/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xmlns="" val="41800171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38263" y="465138"/>
            <a:ext cx="4183062" cy="3138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427" y="3641411"/>
            <a:ext cx="5485146" cy="502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38636" y="6740211"/>
            <a:ext cx="4571477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38636" y="6740211"/>
            <a:ext cx="4571477" cy="2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pic>
        <p:nvPicPr>
          <p:cNvPr id="59400" name="Picture 17" descr="bar a 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6612" y="8944264"/>
            <a:ext cx="3391388" cy="1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402" name="Group 24"/>
          <p:cNvGrpSpPr>
            <a:grpSpLocks/>
          </p:cNvGrpSpPr>
          <p:nvPr/>
        </p:nvGrpSpPr>
        <p:grpSpPr bwMode="auto">
          <a:xfrm>
            <a:off x="3338103" y="8953868"/>
            <a:ext cx="2419733" cy="329728"/>
            <a:chOff x="2445" y="4095"/>
            <a:chExt cx="1524" cy="204"/>
          </a:xfrm>
        </p:grpSpPr>
        <p:sp>
          <p:nvSpPr>
            <p:cNvPr id="67609" name="Text Box 25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</a:t>
              </a:r>
              <a:r>
                <a:rPr lang="en-US" sz="700" dirty="0">
                  <a:solidFill>
                    <a:schemeClr val="bg2"/>
                  </a:solidFill>
                </a:rPr>
                <a:t>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pic>
        <p:nvPicPr>
          <p:cNvPr id="59403" name="Picture 12" descr="MGC-Logo_Black-7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8213" y="9025896"/>
            <a:ext cx="702099" cy="23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6858000" cy="42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28600" rIns="92382" bIns="45720" numCol="1" anchor="t" anchorCtr="1" compatLnSpc="1">
            <a:prstTxWarp prst="textNoShape">
              <a:avLst/>
            </a:prstTxWarp>
          </a:bodyPr>
          <a:lstStyle>
            <a:lvl1pPr algn="ctr" defTabSz="923925">
              <a:defRPr sz="9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5"/>
          </p:nvPr>
        </p:nvSpPr>
        <p:spPr>
          <a:xfrm>
            <a:off x="0" y="9062553"/>
            <a:ext cx="460376" cy="2323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/>
            </a:lvl1pPr>
          </a:lstStyle>
          <a:p>
            <a:fld id="{4EF60D13-6827-4DE5-BBDB-189D9C1C9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4"/>
          </p:nvPr>
        </p:nvSpPr>
        <p:spPr>
          <a:xfrm>
            <a:off x="468653" y="9062553"/>
            <a:ext cx="2933770" cy="239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64509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228600" rtl="0" eaLnBrk="0" fontAlgn="base" hangingPunct="0">
      <a:spcBef>
        <a:spcPct val="30000"/>
      </a:spcBef>
      <a:spcAft>
        <a:spcPct val="0"/>
      </a:spcAft>
      <a:defRPr sz="1200" kern="1200" baseline="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2936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6365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3223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ＭＳ Ｐゴシック" pitchFamily="-112" charset="-128"/>
              </a:rPr>
              <a:t>Presentation Title</a:t>
            </a: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F60D13-6827-4DE5-BBDB-189D9C1C94B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1026" name="Picture 2" descr="C:\Documents and Settings\lseigneu\Desktop\PPT2007-revD\Final RevD BKGs\BKG-rev-D-150dpi_Corp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1"/>
            </a:xfrm>
            <a:prstGeom prst="rect">
              <a:avLst/>
            </a:prstGeom>
            <a:noFill/>
          </p:spPr>
        </p:pic>
        <p:grpSp>
          <p:nvGrpSpPr>
            <p:cNvPr id="6" name="Group 5"/>
            <p:cNvGrpSpPr/>
            <p:nvPr userDrawn="1"/>
          </p:nvGrpSpPr>
          <p:grpSpPr>
            <a:xfrm>
              <a:off x="6847605" y="5514110"/>
              <a:ext cx="2171700" cy="1219200"/>
              <a:chOff x="6839568" y="5506068"/>
              <a:chExt cx="2171700" cy="12192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839568" y="5506068"/>
                <a:ext cx="2171700" cy="121920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pic>
            <p:nvPicPr>
              <p:cNvPr id="8" name="Picture 4" descr="N:\GRAPHICS DROP\_to Linda\MGC-Logo_PMS201 [Converted].e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068450" y="5855900"/>
                <a:ext cx="1716300" cy="568547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280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57575" y="2852738"/>
            <a:ext cx="5313363" cy="541337"/>
          </a:xfrm>
        </p:spPr>
        <p:txBody>
          <a:bodyPr lIns="0" rIns="0"/>
          <a:lstStyle>
            <a:lvl1pPr marL="0" indent="0">
              <a:buFont typeface="Wingdings" pitchFamily="-112" charset="2"/>
              <a:buNone/>
              <a:tabLst>
                <a:tab pos="3886200" algn="l"/>
              </a:tabLst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80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7575" y="914400"/>
            <a:ext cx="5303838" cy="1752600"/>
          </a:xfrm>
        </p:spPr>
        <p:txBody>
          <a:bodyPr lIns="0" r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0" y="1316038"/>
            <a:ext cx="4495800" cy="5070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6038"/>
            <a:ext cx="4495800" cy="5070475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428C8A"/>
              </a:buClr>
              <a:buSzPct val="80000"/>
              <a:buFont typeface="Wingdings" pitchFamily="-112" charset="2"/>
              <a:buChar char="n"/>
              <a:tabLst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SzTx/>
              <a:buFont typeface="Tahoma" pitchFamily="-112" charset="0"/>
              <a:buNone/>
              <a:tabLst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879475"/>
          </a:xfrm>
        </p:spPr>
        <p:txBody>
          <a:bodyPr lIns="118872" rIns="11887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lIns="118872" rIns="118872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879475"/>
          </a:xfrm>
        </p:spPr>
        <p:txBody>
          <a:bodyPr lIns="118872" rIns="11887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lIns="118872" rIns="118872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316038"/>
            <a:ext cx="9144000" cy="5070475"/>
          </a:xfrm>
        </p:spPr>
        <p:txBody>
          <a:bodyPr/>
          <a:lstStyle>
            <a:lvl1pPr>
              <a:spcBef>
                <a:spcPts val="850"/>
              </a:spcBef>
              <a:defRPr/>
            </a:lvl1pPr>
            <a:lvl4pPr>
              <a:defRPr/>
            </a:lvl4pPr>
            <a:lvl5pPr>
              <a:buFont typeface="Arial" pitchFamily="34" charset="0"/>
              <a:buChar char="•"/>
              <a:defRPr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957638" y="1316038"/>
            <a:ext cx="5186362" cy="5070475"/>
          </a:xfrm>
        </p:spPr>
        <p:txBody>
          <a:bodyPr lIns="228600"/>
          <a:lstStyle>
            <a:lvl1pPr>
              <a:spcBef>
                <a:spcPts val="85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spcBef>
                <a:spcPts val="0"/>
              </a:spcBef>
              <a:buFont typeface="Tahoma" pitchFamily="34" charset="0"/>
              <a:buChar char="–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able Placeholder 2"/>
          <p:cNvSpPr>
            <a:spLocks noGrp="1"/>
          </p:cNvSpPr>
          <p:nvPr>
            <p:ph type="tbl" idx="1"/>
          </p:nvPr>
        </p:nvSpPr>
        <p:spPr>
          <a:xfrm>
            <a:off x="0" y="1316038"/>
            <a:ext cx="9144000" cy="50704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3" descr="C:\Documents and Settings\lseigneu\Desktop\PPT MAIN DEV\TESTING FILE SIZES\SET PS bkgs in PP saved as JPGs then used for template\A\_B AS POSTED w C bkgs dropped in\Slide5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16200"/>
            <a:ext cx="7772400" cy="1612900"/>
          </a:xfrm>
        </p:spPr>
        <p:txBody>
          <a:bodyPr anchor="ctr" anchorCtr="1"/>
          <a:lstStyle>
            <a:lvl1pPr algn="ctr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1700"/>
            <a:ext cx="7772400" cy="444500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lseigneu\Desktop\PPT MAIN DEV\TESTING FILE SIZES\SET PS bkgs in PP saved as JPGs then used for template\A\_B AS POSTED w C bkgs dropped in\Slide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2832100"/>
          </a:xfrm>
        </p:spPr>
        <p:txBody>
          <a:bodyPr anchor="ctr" anchorCtr="1"/>
          <a:lstStyle>
            <a:lvl1pPr algn="ctr">
              <a:defRPr sz="3200" b="1" i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99000"/>
            <a:ext cx="7772400" cy="444500"/>
          </a:xfrm>
        </p:spPr>
        <p:txBody>
          <a:bodyPr anchor="b"/>
          <a:lstStyle>
            <a:lvl1pPr marL="0" indent="0" algn="r">
              <a:buNone/>
              <a:defRPr sz="1600" i="1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no top r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066800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-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lseigneu\Desktop\template 032110 home\lite close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BKG-12x-Rules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16038"/>
            <a:ext cx="91440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999" y="6626225"/>
            <a:ext cx="521208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648325" y="6510338"/>
            <a:ext cx="2419350" cy="323851"/>
            <a:chOff x="5648325" y="6510338"/>
            <a:chExt cx="2419350" cy="323851"/>
          </a:xfrm>
        </p:grpSpPr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5653088" y="6619876"/>
              <a:ext cx="144780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228600"/>
            <a:lstStyle/>
            <a:p>
              <a:pPr>
                <a:spcBef>
                  <a:spcPct val="50000"/>
                </a:spcBef>
                <a:defRPr/>
              </a:pPr>
              <a:r>
                <a:rPr lang="en-US" sz="800" b="1" dirty="0">
                  <a:solidFill>
                    <a:schemeClr val="tx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  <p:sp>
          <p:nvSpPr>
            <p:cNvPr id="1048" name="Text Box 24"/>
            <p:cNvSpPr txBox="1">
              <a:spLocks noChangeArrowheads="1"/>
            </p:cNvSpPr>
            <p:nvPr userDrawn="1"/>
          </p:nvSpPr>
          <p:spPr bwMode="auto">
            <a:xfrm>
              <a:off x="5648325" y="6510338"/>
              <a:ext cx="2419350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tx2"/>
                  </a:solidFill>
                </a:rPr>
                <a:t>© </a:t>
              </a:r>
              <a:r>
                <a:rPr lang="en-US" sz="700" dirty="0" smtClean="0">
                  <a:solidFill>
                    <a:schemeClr val="tx2"/>
                  </a:solidFill>
                </a:rPr>
                <a:t>2013 </a:t>
              </a:r>
              <a:r>
                <a:rPr lang="en-US" sz="700" dirty="0">
                  <a:solidFill>
                    <a:schemeClr val="tx2"/>
                  </a:solidFill>
                </a:rPr>
                <a:t>Mentor Graphics Corp. 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9" r:id="rId2"/>
    <p:sldLayoutId id="2147483740" r:id="rId3"/>
    <p:sldLayoutId id="2147483741" r:id="rId4"/>
    <p:sldLayoutId id="2147483742" r:id="rId5"/>
    <p:sldLayoutId id="2147483726" r:id="rId6"/>
    <p:sldLayoutId id="2147483737" r:id="rId7"/>
    <p:sldLayoutId id="2147483743" r:id="rId8"/>
    <p:sldLayoutId id="2147483738" r:id="rId9"/>
    <p:sldLayoutId id="2147483744" r:id="rId10"/>
    <p:sldLayoutId id="2147483745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0"/>
        </a:spcAft>
        <a:buClr>
          <a:srgbClr val="428C8A"/>
        </a:buClr>
        <a:buSzPct val="8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  <a:cs typeface="+mn-cs"/>
        </a:defRPr>
      </a:lvl1pPr>
      <a:lvl2pPr marL="803275" indent="-346075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—"/>
        <a:defRPr sz="2000">
          <a:solidFill>
            <a:schemeClr val="bg2"/>
          </a:solidFill>
          <a:latin typeface="+mn-lt"/>
          <a:ea typeface="ＭＳ Ｐゴシック" pitchFamily="-112" charset="-128"/>
        </a:defRPr>
      </a:lvl2pPr>
      <a:lvl3pPr marL="11938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>
          <a:solidFill>
            <a:schemeClr val="bg2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 sz="1600">
          <a:solidFill>
            <a:schemeClr val="bg2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Arial" pitchFamily="34" charset="0"/>
        <a:buChar char="•"/>
        <a:defRPr sz="16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Chuck Pahlmeyer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Integrated Tcl/C Performance Profiling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3457575" y="3313113"/>
            <a:ext cx="53387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30000"/>
              </a:spcBef>
              <a:buClr>
                <a:srgbClr val="428C8A"/>
              </a:buClr>
              <a:buSzPct val="105000"/>
              <a:buFont typeface="Wingdings" pitchFamily="-112" charset="2"/>
              <a:buNone/>
              <a:tabLst>
                <a:tab pos="3886200" algn="l"/>
              </a:tabLst>
            </a:pP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ct val="30000"/>
              </a:spcBef>
              <a:buClr>
                <a:srgbClr val="428C8A"/>
              </a:buClr>
              <a:buSzPct val="105000"/>
              <a:buFont typeface="Wingdings" pitchFamily="-112" charset="2"/>
              <a:buNone/>
              <a:tabLst>
                <a:tab pos="3886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448050" y="3886200"/>
            <a:ext cx="53086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30000"/>
              </a:spcBef>
              <a:buClr>
                <a:srgbClr val="428C8A"/>
              </a:buClr>
              <a:buSzPct val="105000"/>
              <a:buFont typeface="Wingdings" pitchFamily="-112" charset="2"/>
              <a:buNone/>
              <a:tabLst>
                <a:tab pos="3886200" algn="l"/>
              </a:tabLst>
            </a:pPr>
            <a:r>
              <a:rPr lang="en-US" sz="1800" dirty="0" smtClean="0">
                <a:solidFill>
                  <a:schemeClr val="tx2"/>
                </a:solidFill>
              </a:rPr>
              <a:t>September 2013</a:t>
            </a:r>
          </a:p>
          <a:p>
            <a:pPr>
              <a:spcBef>
                <a:spcPct val="30000"/>
              </a:spcBef>
              <a:buClr>
                <a:srgbClr val="428C8A"/>
              </a:buClr>
              <a:buSzPct val="105000"/>
              <a:buFont typeface="Wingdings" pitchFamily="-112" charset="2"/>
              <a:buNone/>
              <a:tabLst>
                <a:tab pos="3886200" algn="l"/>
              </a:tabLst>
            </a:pPr>
            <a:r>
              <a:rPr lang="en-US" sz="1800" dirty="0" smtClean="0">
                <a:solidFill>
                  <a:schemeClr val="tx2"/>
                </a:solidFill>
              </a:rPr>
              <a:t>20</a:t>
            </a:r>
            <a:r>
              <a:rPr lang="en-US" sz="1800" baseline="30000" dirty="0" smtClean="0">
                <a:solidFill>
                  <a:schemeClr val="tx2"/>
                </a:solidFill>
              </a:rPr>
              <a:t>th</a:t>
            </a:r>
            <a:r>
              <a:rPr lang="en-US" sz="1800" dirty="0" smtClean="0">
                <a:solidFill>
                  <a:schemeClr val="tx2"/>
                </a:solidFill>
              </a:rPr>
              <a:t> Annual Tcl User Conference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ProcessCallStack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371600"/>
            <a:ext cx="4343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ProcessCallStack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char *name, *proc,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lcmd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[80];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while (name = next C call stack entry)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if (name == "TclEvalObjvInternal")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strcpy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lcmd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tclStack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tclStackLoc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]);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++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tclStackLoc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proc =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FormatTclCmd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lcmd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}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else if ((name == "Tcl.*")  ||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       (name == "Itcl.*"))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/* Ignore these functions in call stack */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proc = NULL;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}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else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/* Save other C function names verbatim */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proc = name;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if (proc)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addToDisplayedCallStack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(proc);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1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1371600"/>
            <a:ext cx="4343400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char *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FormatTclCmd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(char *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lcmd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/* Manipulate names for better info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* in displayed call stack. */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char *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[0:3] =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tokensOf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lcmd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if 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“if"  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“for“ ||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...    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/* Ignore these Tcl commands */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return NULL;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} else if 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“info"   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“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winfo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"  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...    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return format("%s++%s",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} else if 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"string" 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"switch" 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...       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if ((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[1][0]=='-'))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return format("%s++%s++%s",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            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[1],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[2]);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} else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  return format("%s++%s",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} else if 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 == ...)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return format("...",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[0], ...);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 return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[0];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1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Profiling Example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Test case from Questa code.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tok2column</a:t>
            </a:r>
            <a:r>
              <a:rPr lang="en-US" dirty="0" smtClean="0"/>
              <a:t> tokenizes input string based on language and column number specified.</a:t>
            </a:r>
          </a:p>
          <a:p>
            <a:r>
              <a:rPr lang="en-US" dirty="0" smtClean="0"/>
              <a:t>Exercise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tok2column</a:t>
            </a:r>
            <a:r>
              <a:rPr lang="en-US" dirty="0" smtClean="0"/>
              <a:t> to determine where time is spent in it.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371600"/>
            <a:ext cx="44958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time {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doWork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1000000 }</a:t>
            </a:r>
          </a:p>
          <a:p>
            <a:endParaRPr lang="en-US" sz="1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doWork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{ limit } 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l [list]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for {set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0} {$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&lt;$limit} {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set l [doWork2  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puts $l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doWork2 {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} 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line "The quick brown fox jumps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over the lazy dog."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l [tok2column Verilog 23 $line]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return $l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tok2column</a:t>
            </a:r>
            <a:r>
              <a:rPr lang="en-US" dirty="0" smtClean="0"/>
              <a:t> profile results </a:t>
            </a:r>
            <a:br>
              <a:rPr lang="en-US" dirty="0" smtClean="0"/>
            </a:br>
            <a:r>
              <a:rPr lang="en-US" dirty="0" smtClean="0"/>
              <a:t>using C call stack only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1143000"/>
            <a:ext cx="3581400" cy="528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5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vish_inner_loop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Tk_MainEx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Tk_MainLoop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Tcl_DoOneEvent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Tcl_ServiceEvent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WindowEventProc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Tk_HandleEvent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TkBindEventProc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Tk_BindEvent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TclEvalObjvInternal                                                                                                                                                                           2795        0     100.0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2791        0      99.9    0.0      100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2791        0      99.9    0.0      100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TclExecuteByteCode                                                                                                                                                                         2791        0      99.9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TclEvalObjvInternal                                                                                                                                                                       2791        0      99.9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2790        0      99.8    0.0      100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2789        0      99.8    0.0      100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2789        0      99.8    0.0      100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TclExecuteByteCode                                                                                                                                                                    2789        0      99.8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TclEvalObjvInternal                                                                                                                                                                  2789        0      99.8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2789        0      99.8    0.0      100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Tcl_ExprBooleanObj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Tcl_ExprObj         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TclExecuteByteCode 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TclEvalObjvInternal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Tcl_CatchObjCmd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TclExecuteByteCode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TclEvalObjvInternal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TclEvalObjvInternal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Itcl_HandleInstance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Itcl_EvalArgs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Itcl_ExecMethod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Itcl_EvalMemberCode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TclExecuteByteCode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TclEvalObjvInternal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Tcl_SwitchObjCmd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2788        0      99.7    0.0      100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TclExecuteByteCode     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TclEvalObjvInternal   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Tcl_ExprBooleanObj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Tcl_ExprObj        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TclExecuteByteCode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TclEvalObjvInternal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Tcl_CatchObjCmd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TclExecuteByteCode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TclEvalObjvInternal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TclEvalObjvInternal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TclExecuteByteCode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TclEvalObjvInternal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Tcl_SwitchObjCmd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TclExecuteByteCode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TclEvalObjvInternal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TclExecuteByteCode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TclEvalObjvInternal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TclExecuteByteCode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TclEvalObjvInternal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TclExecuteByteCode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TclEvalObjvInternal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TclExecuteByteCode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TclEvalObjvInternal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Tcl_WhileObjCmd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TclExecuteByteCode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TclEvalObjvInternal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Tcl_ForeachObjCmd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TclExecuteByteCode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TclEvalObjvInternal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TclExecuteByteCode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TclEvalObjvInternal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TclExecuteByteCode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TclEvalObjvInternal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TclExecuteByteCode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TclEvalObjvInternal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TclExecuteByteCode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TclEvalObjvInternal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Tcl_CatchObjCmd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TclExecuteByteCode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TclEvalObjvInternal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tclprim_UserEval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TclExecuteByteCode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TclEvalObjvInternal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Tcl_TimeObjCmd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TclExecuteByteCode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TclEvalObjvInternal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TclExecuteByteCode  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TclEvalObjvInternal                                         2787        0      99.7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Tcl_ForObjCmd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2787        3      99.7    0.1      100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2747        4      98.3    0.1       99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2743        7      98.1    0.3      100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TclExecuteByteCode                                      2712       20      97.0    0.7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TclEvalObjvInternal                                    2679       10      95.8    0.4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2442        0      87.4    0.0       91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2436        3      87.2    0.1      100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TclExecuteByteCode                                  2399       17      85.8    0.6       98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TclEvalObjvInternal                                2381       13      85.2    0.5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TclInvokeStringCommand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2082        2      74.5    0.1       87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tclprim_tok2column                               2072        1      74.1    0.0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lang2lang_type                                  1843        4      65.9    0.1       89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1750        3      62.6    0.1       95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1740        0      62.3    0.0       99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1737       28      62.1    1.0      100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TclEvalObjvInternal                         1486        4      53.2    0.1       86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1303        1      46.6    0.0       88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1292        4      46.2    0.1       99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TclExecuteByteCode                       1268       26      45.4    0.9       98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TclEvalObjvInternal                     1237        6      44.3    0.2       98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Tcl_IfObjCmd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1008        7      36.1    0.3       81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Tcl_ExprBooleanObj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890        5      31.8    0.2       88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Tcl_ExprObj                           882        3      31.6    0.1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TclExecuteByteCode                   877       41      31.4    1.5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TclEvalObjvInternal                 816       13      29.2    0.5       93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NsEnsembleImplementationCmd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286        8      10.2    0.3       35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Tcl_EvalObjv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262        0       9.4    0.0       92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TclEvalObjvInternal              259       11       9.3    0.4       99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Tcl_GetStringFromObj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92        2       3.3    0.1       36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UpdateStringOfList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88       27       3.1    1.0       96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TclScanElement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43       43       1.5    1.5       49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87        7       3.1    0.3       34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236        0       8.4    0.0       29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TclObjInterpProcCore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223        3       8.0    0.1       94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TclExecuteByteCode               196       17       7.0    0.6       88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TclEvalObjvInternal             173        9       6.2    0.3       88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87        7       3.1    0.3       50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Tcl_ReturnObjCmd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48        0       1.7    0.0       28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TclMergeReturnOptions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43        8       1.5    0.3       90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Tcl_DictObjGet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28        2       1.0    0.1       65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192       11       6.9    0.4       24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Tcl_Preserve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56       56       2.0    2.0       29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Tcl_Release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39       39       1.4    1.4       20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Tcl_RestoreInterpState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33       12       1.2    0.4       17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GetCommandSource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31        0       1.1    0.0        4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TclEvalObjEx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110        2       3.9    0.1       11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TclCompEvalObj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107        2       3.8    0.1       97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TclExecuteByteCode                    87        4       3.1    0.1       81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TclEvalObjvInternal                  78        0       2.8    0.0       90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41        0       1.5    0.0       53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153       11       5.5    0.4       12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Tcl_Preserve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38       38       1.4    1.4       25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CallTraceFunction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36        4       1.3    0.1       24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103        8       3.7    0.3        7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Tcl_Preserve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29       29       1.0    1.0       28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Tcl_GetCommandFromObj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49        0       1.8    0.0        3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SetCmdNameFromAny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49        4       1.8    0.1      100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Tcl_FindCommand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42        2       1.5    0.1       86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TclSubstTokens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70       13       2.5    0.5        4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Tcl_ParseCommand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38       17       1.4    0.6        2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Tcl_GetIntResult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51        2       1.8    0.1        3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Tcl_GetIntFromObj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35        2       1.3    0.1       69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Tcl_GetLongFromObj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33        4       1.2    0.1       94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TclParseNumber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28       23       1.0    0.8       85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28        0       1.0    0.0        2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_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IO_vsprintf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28        2       1.0    0.1      100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HDLTextTok2Col                                   221        3       7.9    0.1       11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yylex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173       39       6.2    1.4       78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is_keyword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96       54       3.4    1.9       55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163       10       5.8    0.4        7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Tcl_Release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41       41       1.5    1.5       25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Tcl_Preserve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37       37       1.3    1.3       23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GetCommandSource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41        2       1.5    0.1        2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Tcl_ReturnObjCmd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28        0       1.0    0.0        1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TclCheckInterpTraces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125        8       4.5    0.3        5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Tcl_Release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38       38       1.4    1.4       30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Tcl_Preserve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34       34       1.2    1.2       27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</a:t>
            </a:r>
            <a:r>
              <a:rPr lang="en-US" sz="150" b="1" dirty="0" err="1" smtClean="0">
                <a:latin typeface="Courier New" pitchFamily="49" charset="0"/>
                <a:cs typeface="Courier New" pitchFamily="49" charset="0"/>
              </a:rPr>
              <a:t>Tcl_ExprBooleanObj</a:t>
            </a:r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34        0       1.2    0.0        1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Tcl_ExprObj                                                34        2       1.2    0.1      100</a:t>
            </a: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                                                 TclExecuteByteCode                                        32       15       1.1    0.5       94</a:t>
            </a:r>
          </a:p>
          <a:p>
            <a:endParaRPr lang="en-US" sz="15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50" b="1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en-US" sz="1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3505200" y="3657600"/>
            <a:ext cx="3352800" cy="533400"/>
          </a:xfrm>
          <a:prstGeom prst="wedgeRectCallout">
            <a:avLst>
              <a:gd name="adj1" fmla="val -76423"/>
              <a:gd name="adj2" fmla="val 142389"/>
            </a:avLst>
          </a:prstGeom>
          <a:noFill/>
          <a:ln w="952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tclprim_tok2column   2072    1    74.1%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lang2lang_type      1843    4    65.9% </a:t>
            </a:r>
            <a:endParaRPr kumimoji="0" lang="en-US" sz="1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3505200" y="4953000"/>
            <a:ext cx="3352800" cy="612648"/>
          </a:xfrm>
          <a:prstGeom prst="wedgeRectCallout">
            <a:avLst>
              <a:gd name="adj1" fmla="val -78144"/>
              <a:gd name="adj2" fmla="val 119014"/>
            </a:avLst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HDLTextTok2Col        221    3     7.9%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1000" kern="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yylex</a:t>
            </a: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               173   39     6.2%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1000" kern="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is_keyword</a:t>
            </a: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           96   54     3.4%  </a:t>
            </a:r>
            <a:endParaRPr kumimoji="0" lang="en-US" sz="1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3505200" y="2286000"/>
            <a:ext cx="3352800" cy="381000"/>
          </a:xfrm>
          <a:prstGeom prst="wedgeRectCallout">
            <a:avLst>
              <a:gd name="adj1" fmla="val -89231"/>
              <a:gd name="adj2" fmla="val 424095"/>
            </a:avLst>
          </a:prstGeom>
          <a:noFill/>
          <a:ln w="952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tclprim_UserEval</a:t>
            </a: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    2787    0    99.7%</a:t>
            </a:r>
            <a:endParaRPr kumimoji="0" lang="en-US" sz="1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1400" y="14478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Of 150 lines in call tree, application developer recognizes only 6 of them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stack mapping detail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47800" y="1447800"/>
          <a:ext cx="5920740" cy="4655822"/>
        </p:xfrm>
        <a:graphic>
          <a:graphicData uri="http://schemas.openxmlformats.org/drawingml/2006/table">
            <a:tbl>
              <a:tblPr/>
              <a:tblGrid>
                <a:gridCol w="2064796"/>
                <a:gridCol w="2114550"/>
                <a:gridCol w="1741394"/>
              </a:tblGrid>
              <a:tr h="3567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C function only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call stack entry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ourier New"/>
                          <a:ea typeface="Calibri"/>
                          <a:cs typeface="Times New Roman"/>
                        </a:rPr>
                        <a:t>ProcessCallStack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action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Combined C and Tcl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call stack entry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vish_inner_loop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--&gt;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vish_inner_loop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Tk_MainEx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--&gt;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Tk_MainEx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Tk_MainLoop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--&gt;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Tk_MainLoop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Tcl_DoOneEvent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Tcl_ServiceEvent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WindowEventProc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Tk_HandleEvent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TkBindEventProc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Tk_BindEvent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Tcl_EvalEx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(lines of Tcl*)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TclEvalObjvInternal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map to Tcl command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.vcop++Action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(lines of Tcl*)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Tcl_CatchObjCmd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TclEvalObjEx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TclCompEvalObj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TclExecuteByteCode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TclEvalObjvInternal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map to Tcl command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EvalUserCmd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tclprim_UserEval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--&gt;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tclprim_UserEval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Tcl_EvalObjEx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TclEvalObjEx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TclCompEvalObj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TclExecuteByteCode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2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TclEvalObjvInternal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map to “time”, but suppress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stack mapping detail (continued)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6400" y="1668780"/>
          <a:ext cx="5638800" cy="3589024"/>
        </p:xfrm>
        <a:graphic>
          <a:graphicData uri="http://schemas.openxmlformats.org/drawingml/2006/table">
            <a:tbl>
              <a:tblPr/>
              <a:tblGrid>
                <a:gridCol w="1966472"/>
                <a:gridCol w="2013857"/>
                <a:gridCol w="1658471"/>
              </a:tblGrid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 dirty="0" err="1">
                          <a:latin typeface="Courier New"/>
                          <a:ea typeface="Calibri"/>
                          <a:cs typeface="Times New Roman"/>
                        </a:rPr>
                        <a:t>Tcl_TimeObjCmd</a:t>
                      </a:r>
                      <a:r>
                        <a:rPr lang="es-US" sz="1000" dirty="0">
                          <a:latin typeface="Courier New"/>
                          <a:ea typeface="Calibri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Tcl_EvalObjEx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TclEvalObjEx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TclCompEvalObj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TclExecuteByteCode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TclEvalObjvInternal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Times New Roman"/>
                          <a:ea typeface="Calibri"/>
                          <a:cs typeface="Times New Roman"/>
                        </a:rPr>
                        <a:t>map to Tcl command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doWork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TclObjInterpProc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TclObjInterpProcCore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TclExecuteByteCode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0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TclEvalObjvInternal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map to “for”, but suppress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Tcl_ForObjCmd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TclEvalObjEx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TclCompEvalObj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TclExecuteByteCode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TclEvalObjvInternal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Times New Roman"/>
                          <a:ea typeface="Calibri"/>
                          <a:cs typeface="Times New Roman"/>
                        </a:rPr>
                        <a:t>map to Tcl command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 dirty="0">
                          <a:latin typeface="Courier New"/>
                          <a:ea typeface="Calibri"/>
                          <a:cs typeface="Times New Roman"/>
                        </a:rPr>
                        <a:t>doWork2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TclObjInterpProc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TclObjInterpProcCore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TclExecuteByteCode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solidFill>
                            <a:srgbClr val="FF0000"/>
                          </a:solidFill>
                          <a:latin typeface="Courier New"/>
                          <a:ea typeface="Calibri"/>
                          <a:cs typeface="Times New Roman"/>
                        </a:rPr>
                        <a:t>TclEvalObjvInternal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Times New Roman"/>
                          <a:ea typeface="Calibri"/>
                          <a:cs typeface="Times New Roman"/>
                        </a:rPr>
                        <a:t>map to Tcl command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US" sz="1000">
                          <a:latin typeface="Courier New"/>
                          <a:ea typeface="Calibri"/>
                          <a:cs typeface="Times New Roman"/>
                        </a:rPr>
                        <a:t>tok2column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TclInvokeStringCommand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tclprim_tok2column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--&gt;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tclprim_tok2column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lang2lang_type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--&gt;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lang2lang_type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6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Tcl_Eval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ourier New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ourier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tok2column</a:t>
            </a:r>
            <a:r>
              <a:rPr lang="en-US" dirty="0" smtClean="0"/>
              <a:t> profile results </a:t>
            </a:r>
            <a:br>
              <a:rPr lang="en-US" dirty="0" smtClean="0"/>
            </a:br>
            <a:r>
              <a:rPr lang="en-US" dirty="0" smtClean="0"/>
              <a:t>with combined Tcl and C call tree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19200"/>
            <a:ext cx="4572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ular Callout 8"/>
          <p:cNvSpPr/>
          <p:nvPr/>
        </p:nvSpPr>
        <p:spPr>
          <a:xfrm>
            <a:off x="4800600" y="1295400"/>
            <a:ext cx="1600200" cy="381000"/>
          </a:xfrm>
          <a:prstGeom prst="wedgeRectCallout">
            <a:avLst>
              <a:gd name="adj1" fmla="val -167267"/>
              <a:gd name="adj2" fmla="val 161595"/>
            </a:avLst>
          </a:prstGeom>
          <a:noFill/>
          <a:ln w="952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tclprim_UserEval</a:t>
            </a:r>
            <a:endParaRPr kumimoji="0" lang="en-US" sz="1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4800600" y="1752600"/>
            <a:ext cx="1600200" cy="533400"/>
          </a:xfrm>
          <a:prstGeom prst="wedgeRectCallout">
            <a:avLst>
              <a:gd name="adj1" fmla="val -121662"/>
              <a:gd name="adj2" fmla="val 120960"/>
            </a:avLst>
          </a:prstGeom>
          <a:noFill/>
          <a:ln w="952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tclprim_tok2column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lang2lang_type    </a:t>
            </a:r>
            <a:endParaRPr kumimoji="0" lang="en-US" sz="1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4800600" y="5638800"/>
            <a:ext cx="1600200" cy="612648"/>
          </a:xfrm>
          <a:prstGeom prst="wedgeRectCallout">
            <a:avLst>
              <a:gd name="adj1" fmla="val -121597"/>
              <a:gd name="adj2" fmla="val -11583"/>
            </a:avLst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HDLTextTok2Col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1000" kern="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yylex</a:t>
            </a: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      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1000" kern="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is_keyword</a:t>
            </a:r>
            <a:r>
              <a:rPr lang="en-US" sz="1000" kern="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    </a:t>
            </a:r>
            <a:endParaRPr kumimoji="0" lang="en-US" sz="1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400" y="2438400"/>
            <a:ext cx="3810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time { 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doWork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1000000 }</a:t>
            </a:r>
          </a:p>
          <a:p>
            <a:endParaRPr lang="en-US" sz="12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doWork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{ limit }  {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l [list]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for {set 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0} {$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&lt;$limit} {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 {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set l [doWork2  $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puts $l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2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doWork2 { 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}  {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line "The quick brown fox 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    jumps over the lazy dog."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l [tok2column Verilog 23 $line]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return $l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lang2lang_type</a:t>
            </a:r>
            <a:r>
              <a:rPr lang="en-US" dirty="0" smtClean="0"/>
              <a:t> so slow?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1295400"/>
            <a:ext cx="6878806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static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lang2lang_type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Tcl_Interp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interp,const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char *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lang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char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[256];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, "::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MtiFS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IsVHDLLanguage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%s",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lang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if (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Tcl_Eval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interp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 == TCL_OK) {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if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Tcl_GetIntResult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interp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)) {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Tcl_ResetResult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interp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  return LANGVHDL;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, "::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MtiFS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IsVerilogLanguage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%s",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lang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if (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Tcl_Eval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interp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 == TCL_OK) {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if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Tcl_GetIntResult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interp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)) {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Tcl_ResetResult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interp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  return LANGVERILOG;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 . . .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MtiFS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IsVerilogLanguage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{ type } {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if {[string compare -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nocase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$type [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VerilogLanguage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]] == 0 } {return 1}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return 0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MtiFS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VerilogLanguage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{}       { return "</a:t>
            </a:r>
            <a:r>
              <a:rPr lang="en-US" sz="1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verilog</a:t>
            </a: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" }</a:t>
            </a:r>
          </a:p>
          <a:p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and limitations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– slower operation during profiling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TCL_ALLOW_INLINE_COMPILATION </a:t>
            </a:r>
            <a:r>
              <a:rPr lang="en-US" dirty="0" smtClean="0"/>
              <a:t>to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Tcl_CreateObjTrace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dirty="0" smtClean="0"/>
              <a:t>caused misalignment of Tcl call stack entries</a:t>
            </a:r>
          </a:p>
          <a:p>
            <a:r>
              <a:rPr lang="en-US" dirty="0" smtClean="0"/>
              <a:t>Changes to Tcl core code to get consistent values for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numLevels</a:t>
            </a:r>
            <a:r>
              <a:rPr lang="en-US" dirty="0" smtClean="0"/>
              <a:t> used in callback routine.</a:t>
            </a:r>
          </a:p>
          <a:p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SaveCmd</a:t>
            </a:r>
            <a:r>
              <a:rPr lang="en-US" dirty="0" smtClean="0"/>
              <a:t> not always called for every level of Tcl command</a:t>
            </a:r>
          </a:p>
          <a:p>
            <a:r>
              <a:rPr lang="en-US" dirty="0" smtClean="0"/>
              <a:t>Filtering in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ProcessCallStack</a:t>
            </a:r>
            <a:r>
              <a:rPr lang="en-US" dirty="0" smtClean="0"/>
              <a:t> suited our needs; other applications could use different rules.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Tcl 8.5, it would be useful to have lighter-weight function to record Tcl command calls.</a:t>
            </a:r>
          </a:p>
          <a:p>
            <a:r>
              <a:rPr lang="en-US" dirty="0" smtClean="0"/>
              <a:t>In Tcl 8.6, “</a:t>
            </a:r>
            <a:r>
              <a:rPr lang="en-US" dirty="0" err="1" smtClean="0"/>
              <a:t>stackless</a:t>
            </a:r>
            <a:r>
              <a:rPr lang="en-US" dirty="0" smtClean="0"/>
              <a:t> evaluation” has been introduced.  This will require a different mechanism to correlate C and Tcl call stacks.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smtClean="0"/>
              <a:t>The purpose of computing is insight, not numbers”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Richard Hamming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Tcl/C Performance Profiling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problem?</a:t>
            </a:r>
          </a:p>
          <a:p>
            <a:r>
              <a:rPr lang="en-US" dirty="0" smtClean="0"/>
              <a:t>Why is it interesting and important?</a:t>
            </a:r>
          </a:p>
          <a:p>
            <a:r>
              <a:rPr lang="en-US" dirty="0" smtClean="0"/>
              <a:t>Key components of approach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Example of analysis</a:t>
            </a:r>
          </a:p>
          <a:p>
            <a:r>
              <a:rPr lang="en-US" dirty="0" smtClean="0"/>
              <a:t>Notes and limitations</a:t>
            </a:r>
          </a:p>
          <a:p>
            <a:r>
              <a:rPr lang="en-US" dirty="0" smtClean="0"/>
              <a:t>Future work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problem?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our programs to produce correct results and run fast.  Once we have it correct, how to make it fast?</a:t>
            </a:r>
          </a:p>
          <a:p>
            <a:r>
              <a:rPr lang="en-US" dirty="0" smtClean="0"/>
              <a:t>Profiling activity of a </a:t>
            </a:r>
            <a:r>
              <a:rPr lang="en-US" dirty="0" smtClean="0"/>
              <a:t>running program </a:t>
            </a:r>
            <a:r>
              <a:rPr lang="en-US" dirty="0" smtClean="0"/>
              <a:t>shows where it is spending time.</a:t>
            </a:r>
          </a:p>
          <a:p>
            <a:r>
              <a:rPr lang="en-US" dirty="0" smtClean="0"/>
              <a:t>Statistical profilers provide this information by periodically sampling the call stack of a running program and collating the results.</a:t>
            </a:r>
          </a:p>
          <a:p>
            <a:r>
              <a:rPr lang="en-US" dirty="0" smtClean="0"/>
              <a:t>To be most useful, the “where” in the program needs to be provided in terms of the source code that makes up that program.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profiler use: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1316039"/>
            <a:ext cx="4495800" cy="512761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316039"/>
            <a:ext cx="4495800" cy="588961"/>
          </a:xfrm>
        </p:spPr>
        <p:txBody>
          <a:bodyPr/>
          <a:lstStyle/>
          <a:p>
            <a:r>
              <a:rPr lang="en-US" dirty="0" smtClean="0"/>
              <a:t>Possible call stacks: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295400"/>
            <a:ext cx="35814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void main(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limit) 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&lt;limit;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++) 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doSum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doProd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doSum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) 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j, sum = 0;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for (j=0; j&lt;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; j++) 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sum += j;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return sum;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doProd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) 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j, prod = 0;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for (j=0; j&lt;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; j++) 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prod *= j;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return prod;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  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21336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doSum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1400" y="2133600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doProd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Content Placeholder 6"/>
          <p:cNvSpPr txBox="1">
            <a:spLocks/>
          </p:cNvSpPr>
          <p:nvPr/>
        </p:nvSpPr>
        <p:spPr bwMode="auto">
          <a:xfrm>
            <a:off x="4495800" y="3525839"/>
            <a:ext cx="4495800" cy="119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428C8A"/>
              </a:buClr>
              <a:buSzPct val="80000"/>
              <a:buFont typeface="Wingdings" pitchFamily="-11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+mn-cs"/>
              </a:rPr>
              <a:t>Profile results - call tree is combination of call stacks: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pitchFamily="-112" charset="-128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4851737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doSum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doProd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21336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</a:t>
            </a:r>
          </a:p>
          <a:p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4600" y="4851737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1489 100.0%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688  46.2%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801  53.8%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using same approach with a Tcl program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05400" y="2473166"/>
            <a:ext cx="3276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Tcl_Eval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Tcl_EvalEx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TclEvalObjvInternal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Tcl_IfObjCmd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Tcl_EvalObjEx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TclCompEvalObj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TclExecuteByteCode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 TclEvalObjvInternal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  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Tcl_CatchObjCmd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        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Tcl_EvalObjEx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371600"/>
            <a:ext cx="4495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main { limit } 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for {set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0} {$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limt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 {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doSum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endParaRPr lang="en-US" sz="1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doProd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endParaRPr lang="en-US" sz="1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doSum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} 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sum 0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for {set j 0} { $j&lt;$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 {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j} 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sum $j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return $sum;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proc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doProd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{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} 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set prod  0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for {set j 0} { $j&lt;$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 {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j}  {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set prod [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{$prod * $j}]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return $prod;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648200" y="1849439"/>
            <a:ext cx="4495800" cy="5889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428C8A"/>
              </a:buClr>
              <a:buSzPct val="80000"/>
              <a:buFont typeface="Wingdings" pitchFamily="-11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+mn-cs"/>
              </a:rPr>
              <a:t>Possible call stack (portion):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pitchFamily="-112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interesting and important?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like profile results in terms of original source code.  C and Tcl used in our application.</a:t>
            </a:r>
          </a:p>
          <a:p>
            <a:r>
              <a:rPr lang="en-US" dirty="0" smtClean="0"/>
              <a:t>Existing profilers do either C or Tcl, but not both together.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components of </a:t>
            </a:r>
            <a:r>
              <a:rPr lang="en-US" smtClean="0"/>
              <a:t>combined profiling.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to convert entries like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TclExecuteByteCode</a:t>
            </a:r>
            <a:r>
              <a:rPr lang="en-US" dirty="0" smtClean="0"/>
              <a:t> and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TclEvalObjvInternal</a:t>
            </a:r>
            <a:r>
              <a:rPr lang="en-US" dirty="0" smtClean="0"/>
              <a:t> on the call stack to the actual Tcl </a:t>
            </a:r>
            <a:r>
              <a:rPr lang="en-US" dirty="0" smtClean="0"/>
              <a:t>command </a:t>
            </a:r>
            <a:r>
              <a:rPr lang="en-US" dirty="0" smtClean="0"/>
              <a:t>that is being executed.</a:t>
            </a:r>
          </a:p>
          <a:p>
            <a:r>
              <a:rPr lang="en-US" dirty="0" smtClean="0"/>
              <a:t>Information on the C call stack is insufficient.</a:t>
            </a:r>
          </a:p>
          <a:p>
            <a:endParaRPr lang="en-US" dirty="0" smtClean="0"/>
          </a:p>
          <a:p>
            <a:r>
              <a:rPr lang="en-US" dirty="0" smtClean="0"/>
              <a:t>Maintain a copy of the Tcl call stack during program execution.</a:t>
            </a:r>
          </a:p>
          <a:p>
            <a:r>
              <a:rPr lang="en-US" dirty="0" smtClean="0"/>
              <a:t>During processing of C call stack, do mapping from C functions to appropriate Tcl command.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profiling operation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CLP, Integrated Tcl/C Performance Profiling, September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689765-5485-4130-8525-AA8B12692EFF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1371600" y="1295400"/>
            <a:ext cx="6010275" cy="5068888"/>
            <a:chOff x="1440" y="1512"/>
            <a:chExt cx="9465" cy="7983"/>
          </a:xfrm>
        </p:grpSpPr>
        <p:sp>
          <p:nvSpPr>
            <p:cNvPr id="1027" name="AutoShape 3"/>
            <p:cNvSpPr>
              <a:spLocks noChangeAspect="1" noChangeArrowheads="1"/>
            </p:cNvSpPr>
            <p:nvPr/>
          </p:nvSpPr>
          <p:spPr bwMode="auto">
            <a:xfrm>
              <a:off x="1440" y="1512"/>
              <a:ext cx="9465" cy="798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AutoShape 4" descr="tcl_stack"/>
            <p:cNvSpPr>
              <a:spLocks noChangeArrowheads="1"/>
            </p:cNvSpPr>
            <p:nvPr/>
          </p:nvSpPr>
          <p:spPr bwMode="auto">
            <a:xfrm>
              <a:off x="3525" y="4157"/>
              <a:ext cx="1410" cy="823"/>
            </a:xfrm>
            <a:prstGeom prst="flowChartInternalStorag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tclStack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2910" y="2715"/>
              <a:ext cx="1425" cy="824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Tcl Core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0" name="AutoShape 6" descr="asdf"/>
            <p:cNvCxnSpPr>
              <a:cxnSpLocks noChangeShapeType="1"/>
              <a:stCxn id="1029" idx="2"/>
              <a:endCxn id="1028" idx="0"/>
            </p:cNvCxnSpPr>
            <p:nvPr/>
          </p:nvCxnSpPr>
          <p:spPr bwMode="auto">
            <a:xfrm rot="16200000" flipH="1">
              <a:off x="3618" y="3544"/>
              <a:ext cx="618" cy="60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4335" y="6255"/>
              <a:ext cx="2160" cy="988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ProcessCallStack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: integrates Tcl procs into C call stack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32" name="Picture 8" descr="MC900432602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959" y="4921"/>
              <a:ext cx="944" cy="944"/>
            </a:xfrm>
            <a:prstGeom prst="rect">
              <a:avLst/>
            </a:prstGeom>
            <a:noFill/>
          </p:spPr>
        </p:pic>
        <p:cxnSp>
          <p:nvCxnSpPr>
            <p:cNvPr id="1033" name="AutoShape 9"/>
            <p:cNvCxnSpPr>
              <a:cxnSpLocks noChangeShapeType="1"/>
              <a:stCxn id="1028" idx="2"/>
              <a:endCxn id="1031" idx="0"/>
            </p:cNvCxnSpPr>
            <p:nvPr/>
          </p:nvCxnSpPr>
          <p:spPr bwMode="auto">
            <a:xfrm rot="16200000" flipH="1">
              <a:off x="4185" y="5025"/>
              <a:ext cx="1275" cy="1185"/>
            </a:xfrm>
            <a:prstGeom prst="curvedConnector3">
              <a:avLst>
                <a:gd name="adj1" fmla="val 49963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6277" y="4157"/>
              <a:ext cx="1636" cy="764"/>
            </a:xfrm>
            <a:prstGeom prst="flowChartInternalStorag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 call stack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5" name="AutoShape 11"/>
            <p:cNvCxnSpPr>
              <a:cxnSpLocks noChangeShapeType="1"/>
              <a:stCxn id="1034" idx="2"/>
              <a:endCxn id="1031" idx="0"/>
            </p:cNvCxnSpPr>
            <p:nvPr/>
          </p:nvCxnSpPr>
          <p:spPr bwMode="auto">
            <a:xfrm rot="5400000">
              <a:off x="5588" y="4748"/>
              <a:ext cx="1334" cy="168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 flipH="1">
              <a:off x="6495" y="5655"/>
              <a:ext cx="2700" cy="1185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7" name="AutoShape 13"/>
            <p:cNvCxnSpPr>
              <a:cxnSpLocks noChangeShapeType="1"/>
              <a:stCxn id="1031" idx="2"/>
              <a:endCxn id="1038" idx="0"/>
            </p:cNvCxnSpPr>
            <p:nvPr/>
          </p:nvCxnSpPr>
          <p:spPr bwMode="auto">
            <a:xfrm rot="5400000">
              <a:off x="5009" y="7619"/>
              <a:ext cx="782" cy="3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8" name="AutoShape 14"/>
            <p:cNvSpPr>
              <a:spLocks noChangeArrowheads="1"/>
            </p:cNvSpPr>
            <p:nvPr/>
          </p:nvSpPr>
          <p:spPr bwMode="auto">
            <a:xfrm>
              <a:off x="4417" y="8025"/>
              <a:ext cx="1935" cy="1197"/>
            </a:xfrm>
            <a:prstGeom prst="flowChartDocumen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Combined C and Tcl call stack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AutoShape 15"/>
            <p:cNvSpPr>
              <a:spLocks noChangeArrowheads="1"/>
            </p:cNvSpPr>
            <p:nvPr/>
          </p:nvSpPr>
          <p:spPr bwMode="auto">
            <a:xfrm>
              <a:off x="4786" y="2430"/>
              <a:ext cx="2204" cy="1360"/>
            </a:xfrm>
            <a:prstGeom prst="wedgeRoundRectCallout">
              <a:avLst>
                <a:gd name="adj1" fmla="val -78583"/>
                <a:gd name="adj2" fmla="val 61324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SaveCmd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called for each Tcl command; this continually updates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tclStack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.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AutoShape 16"/>
            <p:cNvSpPr>
              <a:spLocks noChangeArrowheads="1"/>
            </p:cNvSpPr>
            <p:nvPr/>
          </p:nvSpPr>
          <p:spPr bwMode="auto">
            <a:xfrm>
              <a:off x="7913" y="2345"/>
              <a:ext cx="2452" cy="1000"/>
            </a:xfrm>
            <a:prstGeom prst="wedgeRoundRectCallout">
              <a:avLst>
                <a:gd name="adj1" fmla="val -48491"/>
                <a:gd name="adj2" fmla="val 134500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 call stack retrieved on interrupt for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ProcessCallStack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8040" y="6312"/>
              <a:ext cx="1414" cy="7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Timer interrupt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1726" y="1620"/>
              <a:ext cx="3615" cy="5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itchFamily="34" charset="0"/>
                  <a:cs typeface="Arial" pitchFamily="34" charset="0"/>
                </a:rPr>
                <a:t>Tcl_CreateObjTrace(… SaveCmd, …)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3" name="AutoShape 19"/>
            <p:cNvCxnSpPr>
              <a:cxnSpLocks noChangeShapeType="1"/>
              <a:stCxn id="1042" idx="2"/>
              <a:endCxn id="1029" idx="0"/>
            </p:cNvCxnSpPr>
            <p:nvPr/>
          </p:nvCxnSpPr>
          <p:spPr bwMode="auto">
            <a:xfrm rot="16200000" flipH="1">
              <a:off x="3301" y="2392"/>
              <a:ext cx="556" cy="89"/>
            </a:xfrm>
            <a:prstGeom prst="curvedConnector3">
              <a:avLst>
                <a:gd name="adj1" fmla="val 49819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itle of Presentation Maximum Three Lines Aligned from the Bottom&amp;quot;&quot;/&gt;&lt;property id=&quot;20307&quot; value=&quot;266&quot;/&gt;&lt;/object&gt;&lt;object type=&quot;3&quot; unique_id=&quot;10005&quot;&gt;&lt;property id=&quot;20148&quot; value=&quot;5&quot;/&gt;&lt;property id=&quot;20300&quot; value=&quot;Slide 2 - &amp;quot;Titles Are Tahoma 30 pt, Bold, Flush Left, Initial Caps, Edit to Fit Two Lines Max.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Titles Are Two Lines Maximum, Vertically Aligned from Bottom of Text Box&amp;quot;&quot;/&gt;&lt;property id=&quot;20307&quot; value=&quot;256&quot;/&gt;&lt;/object&gt;&lt;object type=&quot;3&quot; unique_id=&quot;10007&quot;&gt;&lt;property id=&quot;20148&quot; value=&quot;5&quot;/&gt;&lt;property id=&quot;20300&quot; value=&quot;Slide 4 - &amp;quot;Tips&amp;quot;&quot;/&gt;&lt;property id=&quot;20307&quot; value=&quot;272&quot;/&gt;&lt;/object&gt;&lt;object type=&quot;3&quot; unique_id=&quot;10008&quot;&gt;&lt;property id=&quot;20148&quot; value=&quot;5&quot;/&gt;&lt;property id=&quot;20300&quot; value=&quot;Slide 5 - &amp;quot;Tips&amp;quot;&quot;/&gt;&lt;property id=&quot;20307&quot; value=&quot;268&quot;/&gt;&lt;/object&gt;&lt;object type=&quot;3&quot; unique_id=&quot;10009&quot;&gt;&lt;property id=&quot;20148&quot; value=&quot;5&quot;/&gt;&lt;property id=&quot;20300&quot; value=&quot;Slide 6 - &amp;quot;TRANSITION OR &amp;#x0D;&amp;#x0A;SECTION HEADING  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Graphic Tips&amp;quot;&quot;/&gt;&lt;property id=&quot;20307&quot; value=&quot;258&quot;/&gt;&lt;/object&gt;&lt;object type=&quot;3&quot; unique_id=&quot;10011&quot;&gt;&lt;property id=&quot;20148&quot; value=&quot;5&quot;/&gt;&lt;property id=&quot;20300&quot; value=&quot;Slide 8 - &amp;quot;Make your presentations easy to share&amp;quot;&quot;/&gt;&lt;property id=&quot;20307&quot; value=&quot;262&quot;/&gt;&lt;/object&gt;&lt;object type=&quot;3&quot; unique_id=&quot;10012&quot;&gt;&lt;property id=&quot;20148&quot; value=&quot;5&quot;/&gt;&lt;property id=&quot;20300&quot; value=&quot;Slide 9 - &amp;quot;Chart Slide&amp;quot;&quot;/&gt;&lt;property id=&quot;20307&quot; value=&quot;267&quot;/&gt;&lt;/object&gt;&lt;object type=&quot;3&quot; unique_id=&quot;10013&quot;&gt;&lt;property id=&quot;20148&quot; value=&quot;5&quot;/&gt;&lt;property id=&quot;20300&quot; value=&quot;Slide 10&quot;/&gt;&lt;property id=&quot;20307&quot; value=&quot;264&quot;/&gt;&lt;/object&gt;&lt;object type=&quot;3&quot; unique_id=&quot;10014&quot;&gt;&lt;property id=&quot;20148&quot; value=&quot;5&quot;/&gt;&lt;property id=&quot;20300&quot; value=&quot;Slide 12 - &amp;quot;A Few Basic Elements&amp;quot;&quot;/&gt;&lt;property id=&quot;20307&quot; value=&quot;269&quot;/&gt;&lt;/object&gt;&lt;object type=&quot;3&quot; unique_id=&quot;10015&quot;&gt;&lt;property id=&quot;20148&quot; value=&quot;5&quot;/&gt;&lt;property id=&quot;20300&quot; value=&quot;Slide 13 - &amp;quot;Example of Objectives &amp;amp; Results Slide&amp;quot;&quot;/&gt;&lt;property id=&quot;20307&quot; value=&quot;270&quot;/&gt;&lt;/object&gt;&lt;object type=&quot;3&quot; unique_id=&quot;10016&quot;&gt;&lt;property id=&quot;20148&quot; value=&quot;5&quot;/&gt;&lt;property id=&quot;20300&quot; value=&quot;Slide 14 - &amp;quot;Example of Objectives &amp;amp; Results Slide&amp;quot;&quot;/&gt;&lt;property id=&quot;20307&quot; value=&quot;271&quot;/&gt;&lt;/object&gt;&lt;object type=&quot;3&quot; unique_id=&quot;10152&quot;&gt;&lt;property id=&quot;20148&quot; value=&quot;5&quot;/&gt;&lt;property id=&quot;20300&quot; value=&quot;Slide 11 - &amp;quot;Title of Presentation Maximum Three Lines Aligned from the Bottom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entor PPT Master">
  <a:themeElements>
    <a:clrScheme name="Mentor Template C April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3398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Mentor2007  rev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 cap="flat" cmpd="sng" algn="ctr">
          <a:solidFill>
            <a:schemeClr val="bg1"/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Tahoma"/>
            <a:ea typeface="+mn-ea"/>
            <a:cs typeface="+mn-cs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CC00"/>
        </a:accent1>
        <a:accent2>
          <a:srgbClr val="6666FF"/>
        </a:accent2>
        <a:accent3>
          <a:srgbClr val="FFFFFF"/>
        </a:accent3>
        <a:accent4>
          <a:srgbClr val="161616"/>
        </a:accent4>
        <a:accent5>
          <a:srgbClr val="FFE2AA"/>
        </a:accent5>
        <a:accent6>
          <a:srgbClr val="5C5CE7"/>
        </a:accent6>
        <a:hlink>
          <a:srgbClr val="FF66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333399"/>
        </a:accent2>
        <a:accent3>
          <a:srgbClr val="FFFFFF"/>
        </a:accent3>
        <a:accent4>
          <a:srgbClr val="161616"/>
        </a:accent4>
        <a:accent5>
          <a:srgbClr val="FFCAAA"/>
        </a:accent5>
        <a:accent6>
          <a:srgbClr val="2D2D8A"/>
        </a:accent6>
        <a:hlink>
          <a:srgbClr val="A50021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E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BB0E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99CCFF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CAE2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Starter_Rev_E2</Template>
  <TotalTime>7246</TotalTime>
  <Words>3270</Words>
  <Application>Microsoft Office PowerPoint</Application>
  <PresentationFormat>Letter Paper (8.5x11 in)</PresentationFormat>
  <Paragraphs>634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Mentor PPT Master</vt:lpstr>
      <vt:lpstr>Integrated Tcl/C Performance Profiling</vt:lpstr>
      <vt:lpstr>“The purpose of computing is insight, not numbers”</vt:lpstr>
      <vt:lpstr>Integrated Tcl/C Performance Profiling</vt:lpstr>
      <vt:lpstr>What is the problem?</vt:lpstr>
      <vt:lpstr>Example of profiler use:</vt:lpstr>
      <vt:lpstr>But using same approach with a Tcl program</vt:lpstr>
      <vt:lpstr>Why is it interesting and important?</vt:lpstr>
      <vt:lpstr>Key components of combined profiling.</vt:lpstr>
      <vt:lpstr>Overview of profiling operation</vt:lpstr>
      <vt:lpstr>ProcessCallStack</vt:lpstr>
      <vt:lpstr>Profiling Example</vt:lpstr>
      <vt:lpstr>tok2column profile results  using C call stack only</vt:lpstr>
      <vt:lpstr>Call stack mapping detail</vt:lpstr>
      <vt:lpstr>Call stack mapping detail (continued)</vt:lpstr>
      <vt:lpstr>tok2column profile results  with combined Tcl and C call tree</vt:lpstr>
      <vt:lpstr>Why is lang2lang_type so slow?</vt:lpstr>
      <vt:lpstr>Notes and limitations</vt:lpstr>
      <vt:lpstr>Future work</vt:lpstr>
      <vt:lpstr>Slide 19</vt:lpstr>
    </vt:vector>
  </TitlesOfParts>
  <Company>MGC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Title – 36pt, Three Lines Max. Anchor: Bottom Left</dc:title>
  <dc:creator>lseigneu</dc:creator>
  <cp:lastModifiedBy>Chuck Pahlmeyer</cp:lastModifiedBy>
  <cp:revision>465</cp:revision>
  <dcterms:created xsi:type="dcterms:W3CDTF">2011-12-28T21:33:21Z</dcterms:created>
  <dcterms:modified xsi:type="dcterms:W3CDTF">2013-09-25T17:24:07Z</dcterms:modified>
</cp:coreProperties>
</file>