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Override1.xml" ContentType="application/vnd.openxmlformats-officedocument.themeOverride+xml"/>
  <Override PartName="/ppt/theme/themeOverride2.xml" ContentType="application/vnd.openxmlformats-officedocument.themeOverride+xml"/>
  <Override PartName="/ppt/theme/themeOverride3.xml" ContentType="application/vnd.openxmlformats-officedocument.themeOverride+xml"/>
  <Override PartName="/ppt/theme/themeOverride4.xml" ContentType="application/vnd.openxmlformats-officedocument.themeOverride+xml"/>
  <Override PartName="/ppt/theme/themeOverride5.xml" ContentType="application/vnd.openxmlformats-officedocument.themeOverride+xml"/>
  <Override PartName="/ppt/theme/themeOverride6.xml" ContentType="application/vnd.openxmlformats-officedocument.themeOverride+xml"/>
  <Override PartName="/ppt/theme/themeOverride7.xml" ContentType="application/vnd.openxmlformats-officedocument.themeOverride+xml"/>
  <Override PartName="/ppt/theme/themeOverride8.xml" ContentType="application/vnd.openxmlformats-officedocument.themeOverride+xml"/>
  <Override PartName="/ppt/theme/themeOverride9.xml" ContentType="application/vnd.openxmlformats-officedocument.themeOverride+xml"/>
  <Override PartName="/ppt/theme/themeOverride10.xml" ContentType="application/vnd.openxmlformats-officedocument.themeOverride+xml"/>
  <Override PartName="/ppt/theme/themeOverride11.xml" ContentType="application/vnd.openxmlformats-officedocument.themeOverride+xml"/>
  <Override PartName="/ppt/theme/themeOverride12.xml" ContentType="application/vnd.openxmlformats-officedocument.themeOverride+xml"/>
  <Override PartName="/ppt/theme/themeOverride13.xml" ContentType="application/vnd.openxmlformats-officedocument.themeOverride+xml"/>
  <Override PartName="/ppt/theme/themeOverride14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</p:sldIdLst>
  <p:sldSz cx="7739063" cy="10007600"/>
  <p:notesSz cx="7739063" cy="100076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52" d="100"/>
          <a:sy n="52" d="100"/>
        </p:scale>
        <p:origin x="-1218" y="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1025" y="3108325"/>
            <a:ext cx="6577013" cy="21463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s-EC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60463" y="5670550"/>
            <a:ext cx="5418137" cy="255746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s-EC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97FFDDF-46B6-4A83-83F6-0C8289CBACA3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06212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C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C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A693CE0-F0B4-4EB9-B27C-29B4B5FD066E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98819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13388" y="889000"/>
            <a:ext cx="1644650" cy="800576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s-EC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79438" y="889000"/>
            <a:ext cx="4781550" cy="800576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C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E091068-A458-45F3-BCB6-71B5E03CA00A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8217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C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C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2AA38EB-F079-4884-853E-F710C1E4515B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74748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1188" y="6430963"/>
            <a:ext cx="6578600" cy="19875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s-EC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11188" y="4241800"/>
            <a:ext cx="6578600" cy="2189163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A02D819-B70E-4174-BAAD-9B7F308A0FCA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40868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C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79438" y="2890838"/>
            <a:ext cx="3213100" cy="60039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C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44938" y="2890838"/>
            <a:ext cx="3213100" cy="60039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C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AA5162D-5DD9-4688-AFBC-AD81971CBDDB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22983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7350" y="400050"/>
            <a:ext cx="6964363" cy="1668463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s-EC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7350" y="2239963"/>
            <a:ext cx="3419475" cy="9334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7350" y="3173413"/>
            <a:ext cx="3419475" cy="5765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C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0650" y="2239963"/>
            <a:ext cx="3421063" cy="9334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0650" y="3173413"/>
            <a:ext cx="3421063" cy="5765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C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EF26F80-B664-49CD-BDCD-1CA566088172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8180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C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5EC6C0B-1C5D-4F1A-95A5-8EA5957700D4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64286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2855197-B399-4278-A371-2B2FBE116769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25564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7350" y="398463"/>
            <a:ext cx="2546350" cy="1695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C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25775" y="398463"/>
            <a:ext cx="4325938" cy="85407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C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7350" y="2093913"/>
            <a:ext cx="2546350" cy="68453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F3A515A-6316-467A-AA1C-54F452981CD3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57927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7650" y="7005638"/>
            <a:ext cx="4643438" cy="8270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C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517650" y="893763"/>
            <a:ext cx="4643438" cy="600551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C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17650" y="7832725"/>
            <a:ext cx="4643438" cy="11747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A281CFC-882C-4724-AD57-8644B5C39D07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67138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79438" y="889000"/>
            <a:ext cx="6578600" cy="16684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579438" y="2890838"/>
            <a:ext cx="6578600" cy="6003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579438" y="9117013"/>
            <a:ext cx="1612900" cy="6683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20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643188" y="9117013"/>
            <a:ext cx="2451100" cy="6683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20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5546725" y="9117013"/>
            <a:ext cx="1611313" cy="6683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2000"/>
            </a:lvl1pPr>
          </a:lstStyle>
          <a:p>
            <a:fld id="{172246CA-C93B-4053-8A5B-7B6B7C90BE02}" type="slidenum">
              <a:rPr lang="en-US"/>
              <a:pPr/>
              <a:t>‹Nº›</a:t>
            </a:fld>
            <a:endParaRPr lang="en-US"/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 flipV="1">
            <a:off x="1028700" y="1443038"/>
            <a:ext cx="3175" cy="7915275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3" name="Line 9"/>
          <p:cNvSpPr>
            <a:spLocks noChangeShapeType="1"/>
          </p:cNvSpPr>
          <p:nvPr/>
        </p:nvSpPr>
        <p:spPr bwMode="auto">
          <a:xfrm flipH="1">
            <a:off x="2998788" y="1412875"/>
            <a:ext cx="3946525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4" name="Freeform 10"/>
          <p:cNvSpPr>
            <a:spLocks noChangeArrowheads="1"/>
          </p:cNvSpPr>
          <p:nvPr/>
        </p:nvSpPr>
        <p:spPr bwMode="auto">
          <a:xfrm>
            <a:off x="1192213" y="933450"/>
            <a:ext cx="147637" cy="454025"/>
          </a:xfrm>
          <a:custGeom>
            <a:avLst/>
            <a:gdLst>
              <a:gd name="T0" fmla="*/ 2 w 93"/>
              <a:gd name="T1" fmla="*/ 286 h 286"/>
              <a:gd name="T2" fmla="*/ 93 w 93"/>
              <a:gd name="T3" fmla="*/ 215 h 286"/>
              <a:gd name="T4" fmla="*/ 93 w 93"/>
              <a:gd name="T5" fmla="*/ 0 h 286"/>
              <a:gd name="T6" fmla="*/ 0 w 93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3" h="286">
                <a:moveTo>
                  <a:pt x="2" y="286"/>
                </a:moveTo>
                <a:lnTo>
                  <a:pt x="93" y="215"/>
                </a:lnTo>
                <a:lnTo>
                  <a:pt x="93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E4E4E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5" name="Freeform 11"/>
          <p:cNvSpPr>
            <a:spLocks noChangeArrowheads="1"/>
          </p:cNvSpPr>
          <p:nvPr/>
        </p:nvSpPr>
        <p:spPr bwMode="auto">
          <a:xfrm>
            <a:off x="854075" y="1009650"/>
            <a:ext cx="339725" cy="379413"/>
          </a:xfrm>
          <a:custGeom>
            <a:avLst/>
            <a:gdLst>
              <a:gd name="T0" fmla="*/ 0 w 214"/>
              <a:gd name="T1" fmla="*/ 0 h 239"/>
              <a:gd name="T2" fmla="*/ 214 w 214"/>
              <a:gd name="T3" fmla="*/ 17 h 239"/>
              <a:gd name="T4" fmla="*/ 214 w 214"/>
              <a:gd name="T5" fmla="*/ 239 h 239"/>
              <a:gd name="T6" fmla="*/ 0 w 214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39">
                <a:moveTo>
                  <a:pt x="0" y="0"/>
                </a:moveTo>
                <a:lnTo>
                  <a:pt x="214" y="17"/>
                </a:lnTo>
                <a:lnTo>
                  <a:pt x="214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E4E4E"/>
          </a:solidFill>
          <a:ln w="12700">
            <a:solidFill>
              <a:srgbClr val="4E4E4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6" name="Freeform 12"/>
          <p:cNvSpPr>
            <a:spLocks noChangeArrowheads="1"/>
          </p:cNvSpPr>
          <p:nvPr/>
        </p:nvSpPr>
        <p:spPr bwMode="auto">
          <a:xfrm>
            <a:off x="890588" y="1052513"/>
            <a:ext cx="263525" cy="288925"/>
          </a:xfrm>
          <a:custGeom>
            <a:avLst/>
            <a:gdLst>
              <a:gd name="T0" fmla="*/ 0 w 166"/>
              <a:gd name="T1" fmla="*/ 0 h 182"/>
              <a:gd name="T2" fmla="*/ 166 w 166"/>
              <a:gd name="T3" fmla="*/ 13 h 182"/>
              <a:gd name="T4" fmla="*/ 165 w 166"/>
              <a:gd name="T5" fmla="*/ 182 h 182"/>
              <a:gd name="T6" fmla="*/ 0 w 166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182">
                <a:moveTo>
                  <a:pt x="0" y="0"/>
                </a:moveTo>
                <a:lnTo>
                  <a:pt x="166" y="13"/>
                </a:lnTo>
                <a:lnTo>
                  <a:pt x="165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E4E4E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7" name="Freeform 13"/>
          <p:cNvSpPr>
            <a:spLocks noChangeArrowheads="1"/>
          </p:cNvSpPr>
          <p:nvPr/>
        </p:nvSpPr>
        <p:spPr bwMode="auto">
          <a:xfrm>
            <a:off x="857250" y="914400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1 h 74"/>
              <a:gd name="T4" fmla="*/ 118 w 304"/>
              <a:gd name="T5" fmla="*/ 0 h 74"/>
              <a:gd name="T6" fmla="*/ 0 w 304"/>
              <a:gd name="T7" fmla="*/ 59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1"/>
                </a:lnTo>
                <a:lnTo>
                  <a:pt x="118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8" name="Text Box 14"/>
          <p:cNvSpPr txBox="1">
            <a:spLocks noChangeArrowheads="1"/>
          </p:cNvSpPr>
          <p:nvPr/>
        </p:nvSpPr>
        <p:spPr bwMode="auto">
          <a:xfrm>
            <a:off x="930275" y="1039813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E4E4E"/>
                </a:solidFill>
              </a:rPr>
              <a:t>T</a:t>
            </a:r>
          </a:p>
        </p:txBody>
      </p:sp>
      <p:sp>
        <p:nvSpPr>
          <p:cNvPr id="1039" name="Freeform 15"/>
          <p:cNvSpPr>
            <a:spLocks noChangeArrowheads="1"/>
          </p:cNvSpPr>
          <p:nvPr/>
        </p:nvSpPr>
        <p:spPr bwMode="auto">
          <a:xfrm>
            <a:off x="1271588" y="939800"/>
            <a:ext cx="468312" cy="131763"/>
          </a:xfrm>
          <a:custGeom>
            <a:avLst/>
            <a:gdLst>
              <a:gd name="T0" fmla="*/ 181 w 295"/>
              <a:gd name="T1" fmla="*/ 83 h 83"/>
              <a:gd name="T2" fmla="*/ 295 w 295"/>
              <a:gd name="T3" fmla="*/ 24 h 83"/>
              <a:gd name="T4" fmla="*/ 118 w 295"/>
              <a:gd name="T5" fmla="*/ 0 h 83"/>
              <a:gd name="T6" fmla="*/ 0 w 295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5" h="83">
                <a:moveTo>
                  <a:pt x="181" y="83"/>
                </a:moveTo>
                <a:lnTo>
                  <a:pt x="295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40" name="Freeform 16"/>
          <p:cNvSpPr>
            <a:spLocks noChangeArrowheads="1"/>
          </p:cNvSpPr>
          <p:nvPr/>
        </p:nvSpPr>
        <p:spPr bwMode="auto">
          <a:xfrm>
            <a:off x="1543050" y="979488"/>
            <a:ext cx="193675" cy="423862"/>
          </a:xfrm>
          <a:custGeom>
            <a:avLst/>
            <a:gdLst>
              <a:gd name="T0" fmla="*/ 0 w 122"/>
              <a:gd name="T1" fmla="*/ 267 h 267"/>
              <a:gd name="T2" fmla="*/ 109 w 122"/>
              <a:gd name="T3" fmla="*/ 209 h 267"/>
              <a:gd name="T4" fmla="*/ 122 w 122"/>
              <a:gd name="T5" fmla="*/ 0 h 267"/>
              <a:gd name="T6" fmla="*/ 5 w 122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" h="267">
                <a:moveTo>
                  <a:pt x="0" y="267"/>
                </a:moveTo>
                <a:lnTo>
                  <a:pt x="109" y="209"/>
                </a:lnTo>
                <a:lnTo>
                  <a:pt x="122" y="0"/>
                </a:lnTo>
                <a:lnTo>
                  <a:pt x="5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6E6E6E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41" name="Freeform 17"/>
          <p:cNvSpPr>
            <a:spLocks noChangeArrowheads="1"/>
          </p:cNvSpPr>
          <p:nvPr/>
        </p:nvSpPr>
        <p:spPr bwMode="auto">
          <a:xfrm>
            <a:off x="1262063" y="1023938"/>
            <a:ext cx="290512" cy="381000"/>
          </a:xfrm>
          <a:custGeom>
            <a:avLst/>
            <a:gdLst>
              <a:gd name="T0" fmla="*/ 5 w 183"/>
              <a:gd name="T1" fmla="*/ 0 h 240"/>
              <a:gd name="T2" fmla="*/ 183 w 183"/>
              <a:gd name="T3" fmla="*/ 28 h 240"/>
              <a:gd name="T4" fmla="*/ 176 w 183"/>
              <a:gd name="T5" fmla="*/ 240 h 240"/>
              <a:gd name="T6" fmla="*/ 0 w 183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3" h="240">
                <a:moveTo>
                  <a:pt x="5" y="0"/>
                </a:moveTo>
                <a:lnTo>
                  <a:pt x="183" y="28"/>
                </a:lnTo>
                <a:lnTo>
                  <a:pt x="176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AFAFAF"/>
          </a:soli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42" name="Freeform 18"/>
          <p:cNvSpPr>
            <a:spLocks noChangeArrowheads="1"/>
          </p:cNvSpPr>
          <p:nvPr/>
        </p:nvSpPr>
        <p:spPr bwMode="auto">
          <a:xfrm>
            <a:off x="1298575" y="1069975"/>
            <a:ext cx="212725" cy="292100"/>
          </a:xfrm>
          <a:custGeom>
            <a:avLst/>
            <a:gdLst>
              <a:gd name="T0" fmla="*/ 7 w 134"/>
              <a:gd name="T1" fmla="*/ 0 h 184"/>
              <a:gd name="T2" fmla="*/ 134 w 134"/>
              <a:gd name="T3" fmla="*/ 23 h 184"/>
              <a:gd name="T4" fmla="*/ 130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7" y="0"/>
                </a:moveTo>
                <a:lnTo>
                  <a:pt x="134" y="23"/>
                </a:lnTo>
                <a:lnTo>
                  <a:pt x="130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AFAFAF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43" name="Text Box 19"/>
          <p:cNvSpPr txBox="1">
            <a:spLocks noChangeArrowheads="1"/>
          </p:cNvSpPr>
          <p:nvPr/>
        </p:nvSpPr>
        <p:spPr bwMode="auto">
          <a:xfrm>
            <a:off x="1301750" y="1050925"/>
            <a:ext cx="200025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FAFAF"/>
                </a:solidFill>
              </a:rPr>
              <a:t>C</a:t>
            </a:r>
          </a:p>
        </p:txBody>
      </p:sp>
      <p:sp>
        <p:nvSpPr>
          <p:cNvPr id="1044" name="Freeform 20"/>
          <p:cNvSpPr>
            <a:spLocks noChangeArrowheads="1"/>
          </p:cNvSpPr>
          <p:nvPr/>
        </p:nvSpPr>
        <p:spPr bwMode="auto">
          <a:xfrm>
            <a:off x="2103438" y="1016000"/>
            <a:ext cx="550862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45" name="Freeform 21"/>
          <p:cNvSpPr>
            <a:spLocks noChangeArrowheads="1"/>
          </p:cNvSpPr>
          <p:nvPr/>
        </p:nvSpPr>
        <p:spPr bwMode="auto">
          <a:xfrm>
            <a:off x="2436813" y="1054100"/>
            <a:ext cx="217487" cy="454025"/>
          </a:xfrm>
          <a:custGeom>
            <a:avLst/>
            <a:gdLst>
              <a:gd name="T0" fmla="*/ 6 w 137"/>
              <a:gd name="T1" fmla="*/ 286 h 286"/>
              <a:gd name="T2" fmla="*/ 137 w 137"/>
              <a:gd name="T3" fmla="*/ 189 h 286"/>
              <a:gd name="T4" fmla="*/ 135 w 137"/>
              <a:gd name="T5" fmla="*/ 0 h 286"/>
              <a:gd name="T6" fmla="*/ 0 w 137"/>
              <a:gd name="T7" fmla="*/ 67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6">
                <a:moveTo>
                  <a:pt x="6" y="286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46" name="Freeform 22"/>
          <p:cNvSpPr>
            <a:spLocks noChangeArrowheads="1"/>
          </p:cNvSpPr>
          <p:nvPr/>
        </p:nvSpPr>
        <p:spPr bwMode="auto">
          <a:xfrm>
            <a:off x="2100263" y="1111250"/>
            <a:ext cx="338137" cy="420688"/>
          </a:xfrm>
          <a:custGeom>
            <a:avLst/>
            <a:gdLst>
              <a:gd name="T0" fmla="*/ 0 w 213"/>
              <a:gd name="T1" fmla="*/ 0 h 265"/>
              <a:gd name="T2" fmla="*/ 213 w 213"/>
              <a:gd name="T3" fmla="*/ 31 h 265"/>
              <a:gd name="T4" fmla="*/ 213 w 213"/>
              <a:gd name="T5" fmla="*/ 265 h 265"/>
              <a:gd name="T6" fmla="*/ 0 w 213"/>
              <a:gd name="T7" fmla="*/ 227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5">
                <a:moveTo>
                  <a:pt x="0" y="0"/>
                </a:moveTo>
                <a:lnTo>
                  <a:pt x="213" y="31"/>
                </a:lnTo>
                <a:lnTo>
                  <a:pt x="213" y="265"/>
                </a:lnTo>
                <a:lnTo>
                  <a:pt x="0" y="227"/>
                </a:lnTo>
                <a:close/>
              </a:path>
            </a:pathLst>
          </a:custGeom>
          <a:solidFill>
            <a:srgbClr val="6E6E6E"/>
          </a:solidFill>
          <a:ln w="12700">
            <a:solidFill>
              <a:srgbClr val="6E6E6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47" name="Freeform 23"/>
          <p:cNvSpPr>
            <a:spLocks noChangeArrowheads="1"/>
          </p:cNvSpPr>
          <p:nvPr/>
        </p:nvSpPr>
        <p:spPr bwMode="auto">
          <a:xfrm>
            <a:off x="2139950" y="1165225"/>
            <a:ext cx="249238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2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2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48" name="Text Box 24"/>
          <p:cNvSpPr txBox="1">
            <a:spLocks noChangeArrowheads="1"/>
          </p:cNvSpPr>
          <p:nvPr/>
        </p:nvSpPr>
        <p:spPr bwMode="auto">
          <a:xfrm>
            <a:off x="2216150" y="1162050"/>
            <a:ext cx="106363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049" name="Freeform 25"/>
          <p:cNvSpPr>
            <a:spLocks noChangeArrowheads="1"/>
          </p:cNvSpPr>
          <p:nvPr/>
        </p:nvSpPr>
        <p:spPr bwMode="auto">
          <a:xfrm>
            <a:off x="2389188" y="1109663"/>
            <a:ext cx="563562" cy="179387"/>
          </a:xfrm>
          <a:custGeom>
            <a:avLst/>
            <a:gdLst>
              <a:gd name="T0" fmla="*/ 219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4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19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50" name="Freeform 26"/>
          <p:cNvSpPr>
            <a:spLocks noChangeArrowheads="1"/>
          </p:cNvSpPr>
          <p:nvPr/>
        </p:nvSpPr>
        <p:spPr bwMode="auto">
          <a:xfrm>
            <a:off x="2735263" y="11668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51" name="Freeform 27"/>
          <p:cNvSpPr>
            <a:spLocks noChangeArrowheads="1"/>
          </p:cNvSpPr>
          <p:nvPr/>
        </p:nvSpPr>
        <p:spPr bwMode="auto">
          <a:xfrm>
            <a:off x="2389188" y="1216025"/>
            <a:ext cx="347662" cy="454025"/>
          </a:xfrm>
          <a:custGeom>
            <a:avLst/>
            <a:gdLst>
              <a:gd name="T0" fmla="*/ 0 w 219"/>
              <a:gd name="T1" fmla="*/ 0 h 286"/>
              <a:gd name="T2" fmla="*/ 217 w 219"/>
              <a:gd name="T3" fmla="*/ 45 h 286"/>
              <a:gd name="T4" fmla="*/ 219 w 219"/>
              <a:gd name="T5" fmla="*/ 286 h 286"/>
              <a:gd name="T6" fmla="*/ 2 w 219"/>
              <a:gd name="T7" fmla="*/ 23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6">
                <a:moveTo>
                  <a:pt x="0" y="0"/>
                </a:moveTo>
                <a:lnTo>
                  <a:pt x="217" y="45"/>
                </a:lnTo>
                <a:lnTo>
                  <a:pt x="219" y="286"/>
                </a:lnTo>
                <a:lnTo>
                  <a:pt x="2" y="236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52" name="Freeform 28"/>
          <p:cNvSpPr>
            <a:spLocks noChangeArrowheads="1"/>
          </p:cNvSpPr>
          <p:nvPr/>
        </p:nvSpPr>
        <p:spPr bwMode="auto">
          <a:xfrm>
            <a:off x="2430463" y="1265238"/>
            <a:ext cx="263525" cy="347662"/>
          </a:xfrm>
          <a:custGeom>
            <a:avLst/>
            <a:gdLst>
              <a:gd name="T0" fmla="*/ 0 w 166"/>
              <a:gd name="T1" fmla="*/ 0 h 219"/>
              <a:gd name="T2" fmla="*/ 165 w 166"/>
              <a:gd name="T3" fmla="*/ 37 h 219"/>
              <a:gd name="T4" fmla="*/ 166 w 166"/>
              <a:gd name="T5" fmla="*/ 219 h 219"/>
              <a:gd name="T6" fmla="*/ 2 w 166"/>
              <a:gd name="T7" fmla="*/ 184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19">
                <a:moveTo>
                  <a:pt x="0" y="0"/>
                </a:moveTo>
                <a:lnTo>
                  <a:pt x="165" y="37"/>
                </a:lnTo>
                <a:lnTo>
                  <a:pt x="166" y="219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53" name="Text Box 29"/>
          <p:cNvSpPr txBox="1">
            <a:spLocks noChangeArrowheads="1"/>
          </p:cNvSpPr>
          <p:nvPr/>
        </p:nvSpPr>
        <p:spPr bwMode="auto">
          <a:xfrm>
            <a:off x="2478088" y="129381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054" name="Freeform 30"/>
          <p:cNvSpPr>
            <a:spLocks noChangeArrowheads="1"/>
          </p:cNvSpPr>
          <p:nvPr/>
        </p:nvSpPr>
        <p:spPr bwMode="auto">
          <a:xfrm>
            <a:off x="1944688" y="1023938"/>
            <a:ext cx="155575" cy="457200"/>
          </a:xfrm>
          <a:custGeom>
            <a:avLst/>
            <a:gdLst>
              <a:gd name="T0" fmla="*/ 1 w 98"/>
              <a:gd name="T1" fmla="*/ 288 h 288"/>
              <a:gd name="T2" fmla="*/ 93 w 98"/>
              <a:gd name="T3" fmla="*/ 218 h 288"/>
              <a:gd name="T4" fmla="*/ 98 w 98"/>
              <a:gd name="T5" fmla="*/ 0 h 288"/>
              <a:gd name="T6" fmla="*/ 0 w 98"/>
              <a:gd name="T7" fmla="*/ 66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8">
                <a:moveTo>
                  <a:pt x="1" y="288"/>
                </a:moveTo>
                <a:lnTo>
                  <a:pt x="93" y="218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55" name="Freeform 31"/>
          <p:cNvSpPr>
            <a:spLocks noChangeArrowheads="1"/>
          </p:cNvSpPr>
          <p:nvPr/>
        </p:nvSpPr>
        <p:spPr bwMode="auto">
          <a:xfrm>
            <a:off x="1611313" y="1006475"/>
            <a:ext cx="488950" cy="125413"/>
          </a:xfrm>
          <a:custGeom>
            <a:avLst/>
            <a:gdLst>
              <a:gd name="T0" fmla="*/ 213 w 308"/>
              <a:gd name="T1" fmla="*/ 79 h 79"/>
              <a:gd name="T2" fmla="*/ 308 w 308"/>
              <a:gd name="T3" fmla="*/ 10 h 79"/>
              <a:gd name="T4" fmla="*/ 121 w 308"/>
              <a:gd name="T5" fmla="*/ 0 h 79"/>
              <a:gd name="T6" fmla="*/ 0 w 308"/>
              <a:gd name="T7" fmla="*/ 64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9">
                <a:moveTo>
                  <a:pt x="213" y="79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56" name="Freeform 32"/>
          <p:cNvSpPr>
            <a:spLocks noChangeArrowheads="1"/>
          </p:cNvSpPr>
          <p:nvPr/>
        </p:nvSpPr>
        <p:spPr bwMode="auto">
          <a:xfrm>
            <a:off x="1614488" y="1106488"/>
            <a:ext cx="336550" cy="373062"/>
          </a:xfrm>
          <a:custGeom>
            <a:avLst/>
            <a:gdLst>
              <a:gd name="T0" fmla="*/ 0 w 212"/>
              <a:gd name="T1" fmla="*/ 0 h 235"/>
              <a:gd name="T2" fmla="*/ 207 w 212"/>
              <a:gd name="T3" fmla="*/ 13 h 235"/>
              <a:gd name="T4" fmla="*/ 212 w 212"/>
              <a:gd name="T5" fmla="*/ 235 h 235"/>
              <a:gd name="T6" fmla="*/ 2 w 212"/>
              <a:gd name="T7" fmla="*/ 214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2" h="235">
                <a:moveTo>
                  <a:pt x="0" y="0"/>
                </a:moveTo>
                <a:lnTo>
                  <a:pt x="207" y="13"/>
                </a:lnTo>
                <a:lnTo>
                  <a:pt x="212" y="235"/>
                </a:lnTo>
                <a:lnTo>
                  <a:pt x="2" y="214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57" name="Freeform 33"/>
          <p:cNvSpPr>
            <a:spLocks noChangeArrowheads="1"/>
          </p:cNvSpPr>
          <p:nvPr/>
        </p:nvSpPr>
        <p:spPr bwMode="auto">
          <a:xfrm>
            <a:off x="1652588" y="1155700"/>
            <a:ext cx="254000" cy="276225"/>
          </a:xfrm>
          <a:custGeom>
            <a:avLst/>
            <a:gdLst>
              <a:gd name="T0" fmla="*/ 0 w 160"/>
              <a:gd name="T1" fmla="*/ 0 h 174"/>
              <a:gd name="T2" fmla="*/ 157 w 160"/>
              <a:gd name="T3" fmla="*/ 10 h 174"/>
              <a:gd name="T4" fmla="*/ 160 w 160"/>
              <a:gd name="T5" fmla="*/ 174 h 174"/>
              <a:gd name="T6" fmla="*/ 1 w 160"/>
              <a:gd name="T7" fmla="*/ 159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4">
                <a:moveTo>
                  <a:pt x="0" y="0"/>
                </a:moveTo>
                <a:lnTo>
                  <a:pt x="157" y="10"/>
                </a:lnTo>
                <a:lnTo>
                  <a:pt x="160" y="174"/>
                </a:lnTo>
                <a:lnTo>
                  <a:pt x="1" y="159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58" name="Text Box 34"/>
          <p:cNvSpPr txBox="1">
            <a:spLocks noChangeArrowheads="1"/>
          </p:cNvSpPr>
          <p:nvPr/>
        </p:nvSpPr>
        <p:spPr bwMode="auto">
          <a:xfrm>
            <a:off x="1973263" y="1106488"/>
            <a:ext cx="77787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E4E4E"/>
                </a:solidFill>
              </a:rPr>
              <a:t>/</a:t>
            </a:r>
          </a:p>
        </p:txBody>
      </p:sp>
      <p:sp>
        <p:nvSpPr>
          <p:cNvPr id="1059" name="Text Box 35"/>
          <p:cNvSpPr txBox="1">
            <a:spLocks noChangeArrowheads="1"/>
          </p:cNvSpPr>
          <p:nvPr/>
        </p:nvSpPr>
        <p:spPr bwMode="auto">
          <a:xfrm>
            <a:off x="1692275" y="1135063"/>
            <a:ext cx="1714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060" name="Freeform 36"/>
          <p:cNvSpPr>
            <a:spLocks noChangeArrowheads="1"/>
          </p:cNvSpPr>
          <p:nvPr/>
        </p:nvSpPr>
        <p:spPr bwMode="auto">
          <a:xfrm>
            <a:off x="1135063" y="569913"/>
            <a:ext cx="482600" cy="96837"/>
          </a:xfrm>
          <a:custGeom>
            <a:avLst/>
            <a:gdLst>
              <a:gd name="T0" fmla="*/ 219 w 304"/>
              <a:gd name="T1" fmla="*/ 61 h 61"/>
              <a:gd name="T2" fmla="*/ 304 w 304"/>
              <a:gd name="T3" fmla="*/ 6 h 61"/>
              <a:gd name="T4" fmla="*/ 101 w 304"/>
              <a:gd name="T5" fmla="*/ 0 h 61"/>
              <a:gd name="T6" fmla="*/ 0 w 304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61">
                <a:moveTo>
                  <a:pt x="219" y="61"/>
                </a:moveTo>
                <a:lnTo>
                  <a:pt x="304" y="6"/>
                </a:lnTo>
                <a:lnTo>
                  <a:pt x="101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61" name="Freeform 37"/>
          <p:cNvSpPr>
            <a:spLocks noChangeArrowheads="1"/>
          </p:cNvSpPr>
          <p:nvPr/>
        </p:nvSpPr>
        <p:spPr bwMode="auto">
          <a:xfrm>
            <a:off x="1457325" y="5842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2 w 100"/>
              <a:gd name="T3" fmla="*/ 196 h 272"/>
              <a:gd name="T4" fmla="*/ 100 w 100"/>
              <a:gd name="T5" fmla="*/ 0 h 272"/>
              <a:gd name="T6" fmla="*/ 4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2" y="196"/>
                </a:lnTo>
                <a:lnTo>
                  <a:pt x="100" y="0"/>
                </a:lnTo>
                <a:lnTo>
                  <a:pt x="4" y="52"/>
                </a:lnTo>
                <a:close/>
              </a:path>
            </a:pathLst>
          </a:custGeom>
          <a:gradFill rotWithShape="0">
            <a:gsLst>
              <a:gs pos="0">
                <a:srgbClr val="5A5A5A"/>
              </a:gs>
              <a:gs pos="50000">
                <a:srgbClr val="DCDCDC"/>
              </a:gs>
              <a:gs pos="100000">
                <a:srgbClr val="5A5A5A"/>
              </a:gs>
            </a:gsLst>
            <a:lin ang="18900000" scaled="1"/>
          </a:gradFill>
          <a:ln w="12700">
            <a:solidFill>
              <a:srgbClr val="5A5A5A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62" name="Freeform 38"/>
          <p:cNvSpPr>
            <a:spLocks noChangeArrowheads="1"/>
          </p:cNvSpPr>
          <p:nvPr/>
        </p:nvSpPr>
        <p:spPr bwMode="auto">
          <a:xfrm>
            <a:off x="1130300" y="650875"/>
            <a:ext cx="330200" cy="365125"/>
          </a:xfrm>
          <a:custGeom>
            <a:avLst/>
            <a:gdLst>
              <a:gd name="T0" fmla="*/ 0 w 208"/>
              <a:gd name="T1" fmla="*/ 0 h 230"/>
              <a:gd name="T2" fmla="*/ 208 w 208"/>
              <a:gd name="T3" fmla="*/ 8 h 230"/>
              <a:gd name="T4" fmla="*/ 208 w 208"/>
              <a:gd name="T5" fmla="*/ 230 h 230"/>
              <a:gd name="T6" fmla="*/ 0 w 208"/>
              <a:gd name="T7" fmla="*/ 21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0">
                <a:moveTo>
                  <a:pt x="0" y="0"/>
                </a:moveTo>
                <a:lnTo>
                  <a:pt x="208" y="8"/>
                </a:lnTo>
                <a:lnTo>
                  <a:pt x="208" y="230"/>
                </a:lnTo>
                <a:lnTo>
                  <a:pt x="0" y="211"/>
                </a:lnTo>
                <a:close/>
              </a:path>
            </a:pathLst>
          </a:custGeom>
          <a:solidFill>
            <a:srgbClr val="4C4C4C"/>
          </a:solidFill>
          <a:ln w="12700">
            <a:solidFill>
              <a:srgbClr val="4C4C4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63" name="Freeform 39"/>
          <p:cNvSpPr>
            <a:spLocks noChangeArrowheads="1"/>
          </p:cNvSpPr>
          <p:nvPr/>
        </p:nvSpPr>
        <p:spPr bwMode="auto">
          <a:xfrm>
            <a:off x="1168400" y="692150"/>
            <a:ext cx="255588" cy="280988"/>
          </a:xfrm>
          <a:custGeom>
            <a:avLst/>
            <a:gdLst>
              <a:gd name="T0" fmla="*/ 0 w 161"/>
              <a:gd name="T1" fmla="*/ 0 h 177"/>
              <a:gd name="T2" fmla="*/ 161 w 161"/>
              <a:gd name="T3" fmla="*/ 8 h 177"/>
              <a:gd name="T4" fmla="*/ 161 w 161"/>
              <a:gd name="T5" fmla="*/ 177 h 177"/>
              <a:gd name="T6" fmla="*/ 0 w 161"/>
              <a:gd name="T7" fmla="*/ 161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7">
                <a:moveTo>
                  <a:pt x="0" y="0"/>
                </a:moveTo>
                <a:lnTo>
                  <a:pt x="161" y="8"/>
                </a:lnTo>
                <a:lnTo>
                  <a:pt x="161" y="177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64" name="Text Box 40"/>
          <p:cNvSpPr txBox="1">
            <a:spLocks noChangeArrowheads="1"/>
          </p:cNvSpPr>
          <p:nvPr/>
        </p:nvSpPr>
        <p:spPr bwMode="auto">
          <a:xfrm>
            <a:off x="1223963" y="676275"/>
            <a:ext cx="10795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555555"/>
                </a:solidFill>
              </a:rPr>
              <a:t>I</a:t>
            </a:r>
          </a:p>
        </p:txBody>
      </p:sp>
      <p:sp>
        <p:nvSpPr>
          <p:cNvPr id="1065" name="Freeform 41"/>
          <p:cNvSpPr>
            <a:spLocks noChangeArrowheads="1"/>
          </p:cNvSpPr>
          <p:nvPr/>
        </p:nvSpPr>
        <p:spPr bwMode="auto">
          <a:xfrm>
            <a:off x="1539875" y="584200"/>
            <a:ext cx="493713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66" name="Freeform 42"/>
          <p:cNvSpPr>
            <a:spLocks noChangeArrowheads="1"/>
          </p:cNvSpPr>
          <p:nvPr/>
        </p:nvSpPr>
        <p:spPr bwMode="auto">
          <a:xfrm>
            <a:off x="1874838" y="593725"/>
            <a:ext cx="163512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AFAFAF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67" name="Freeform 43"/>
          <p:cNvSpPr>
            <a:spLocks noChangeArrowheads="1"/>
          </p:cNvSpPr>
          <p:nvPr/>
        </p:nvSpPr>
        <p:spPr bwMode="auto">
          <a:xfrm>
            <a:off x="1530350" y="666750"/>
            <a:ext cx="354013" cy="374650"/>
          </a:xfrm>
          <a:custGeom>
            <a:avLst/>
            <a:gdLst>
              <a:gd name="T0" fmla="*/ 2 w 223"/>
              <a:gd name="T1" fmla="*/ 0 h 236"/>
              <a:gd name="T2" fmla="*/ 223 w 223"/>
              <a:gd name="T3" fmla="*/ 13 h 236"/>
              <a:gd name="T4" fmla="*/ 218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2" y="0"/>
                </a:moveTo>
                <a:lnTo>
                  <a:pt x="223" y="13"/>
                </a:lnTo>
                <a:lnTo>
                  <a:pt x="218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6E6E6E"/>
          </a:solidFill>
          <a:ln w="12700">
            <a:solidFill>
              <a:srgbClr val="6E6E6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68" name="Freeform 44"/>
          <p:cNvSpPr>
            <a:spLocks noChangeArrowheads="1"/>
          </p:cNvSpPr>
          <p:nvPr/>
        </p:nvSpPr>
        <p:spPr bwMode="auto">
          <a:xfrm>
            <a:off x="1571625" y="709613"/>
            <a:ext cx="269875" cy="290512"/>
          </a:xfrm>
          <a:custGeom>
            <a:avLst/>
            <a:gdLst>
              <a:gd name="T0" fmla="*/ 3 w 170"/>
              <a:gd name="T1" fmla="*/ 0 h 183"/>
              <a:gd name="T2" fmla="*/ 170 w 170"/>
              <a:gd name="T3" fmla="*/ 8 h 183"/>
              <a:gd name="T4" fmla="*/ 166 w 170"/>
              <a:gd name="T5" fmla="*/ 183 h 183"/>
              <a:gd name="T6" fmla="*/ 0 w 170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0" h="183">
                <a:moveTo>
                  <a:pt x="3" y="0"/>
                </a:moveTo>
                <a:lnTo>
                  <a:pt x="170" y="8"/>
                </a:lnTo>
                <a:lnTo>
                  <a:pt x="166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69" name="Text Box 45"/>
          <p:cNvSpPr txBox="1">
            <a:spLocks noChangeArrowheads="1"/>
          </p:cNvSpPr>
          <p:nvPr/>
        </p:nvSpPr>
        <p:spPr bwMode="auto">
          <a:xfrm>
            <a:off x="1611313" y="696913"/>
            <a:ext cx="185737" cy="312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070" name="Freeform 46"/>
          <p:cNvSpPr>
            <a:spLocks noChangeArrowheads="1"/>
          </p:cNvSpPr>
          <p:nvPr/>
        </p:nvSpPr>
        <p:spPr bwMode="auto">
          <a:xfrm>
            <a:off x="1939925" y="742950"/>
            <a:ext cx="363538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4 w 229"/>
              <a:gd name="T7" fmla="*/ 222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4" y="222"/>
                </a:lnTo>
                <a:close/>
              </a:path>
            </a:pathLst>
          </a:custGeom>
          <a:solidFill>
            <a:srgbClr val="AFAFAF"/>
          </a:soli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71" name="Freeform 47"/>
          <p:cNvSpPr>
            <a:spLocks noChangeArrowheads="1"/>
          </p:cNvSpPr>
          <p:nvPr/>
        </p:nvSpPr>
        <p:spPr bwMode="auto">
          <a:xfrm>
            <a:off x="1985963" y="790575"/>
            <a:ext cx="274637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72" name="Freeform 48"/>
          <p:cNvSpPr>
            <a:spLocks noChangeArrowheads="1"/>
          </p:cNvSpPr>
          <p:nvPr/>
        </p:nvSpPr>
        <p:spPr bwMode="auto">
          <a:xfrm>
            <a:off x="1941513" y="682625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73" name="Text Box 49"/>
          <p:cNvSpPr txBox="1">
            <a:spLocks noChangeArrowheads="1"/>
          </p:cNvSpPr>
          <p:nvPr/>
        </p:nvSpPr>
        <p:spPr bwMode="auto">
          <a:xfrm>
            <a:off x="1989138" y="771525"/>
            <a:ext cx="261937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FAFAF"/>
                </a:solidFill>
              </a:rPr>
              <a:t>M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s-EC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0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4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8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Oval 3"/>
          <p:cNvSpPr>
            <a:spLocks noChangeArrowheads="1"/>
          </p:cNvSpPr>
          <p:nvPr/>
        </p:nvSpPr>
        <p:spPr bwMode="auto">
          <a:xfrm>
            <a:off x="6840538" y="7970838"/>
            <a:ext cx="68262" cy="61912"/>
          </a:xfrm>
          <a:prstGeom prst="ellipse">
            <a:avLst/>
          </a:prstGeom>
          <a:solidFill>
            <a:srgbClr val="3B3B3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3B3B3B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2" name="Oval 4"/>
          <p:cNvSpPr>
            <a:spLocks noChangeArrowheads="1"/>
          </p:cNvSpPr>
          <p:nvPr/>
        </p:nvSpPr>
        <p:spPr bwMode="auto">
          <a:xfrm>
            <a:off x="6405563" y="7954963"/>
            <a:ext cx="68262" cy="63500"/>
          </a:xfrm>
          <a:prstGeom prst="ellipse">
            <a:avLst/>
          </a:prstGeom>
          <a:solidFill>
            <a:srgbClr val="3B3B3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3B3B3B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3" name="Oval 5"/>
          <p:cNvSpPr>
            <a:spLocks noChangeArrowheads="1"/>
          </p:cNvSpPr>
          <p:nvPr/>
        </p:nvSpPr>
        <p:spPr bwMode="auto">
          <a:xfrm>
            <a:off x="5997575" y="8029575"/>
            <a:ext cx="68263" cy="63500"/>
          </a:xfrm>
          <a:prstGeom prst="ellipse">
            <a:avLst/>
          </a:prstGeom>
          <a:solidFill>
            <a:srgbClr val="3B3B3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3B3B3B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4" name="Oval 6"/>
          <p:cNvSpPr>
            <a:spLocks noChangeArrowheads="1"/>
          </p:cNvSpPr>
          <p:nvPr/>
        </p:nvSpPr>
        <p:spPr bwMode="auto">
          <a:xfrm>
            <a:off x="5646738" y="8170863"/>
            <a:ext cx="71437" cy="68262"/>
          </a:xfrm>
          <a:prstGeom prst="ellipse">
            <a:avLst/>
          </a:prstGeom>
          <a:solidFill>
            <a:srgbClr val="3B3B3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3B3B3B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5" name="Oval 7"/>
          <p:cNvSpPr>
            <a:spLocks noChangeArrowheads="1"/>
          </p:cNvSpPr>
          <p:nvPr/>
        </p:nvSpPr>
        <p:spPr bwMode="auto">
          <a:xfrm>
            <a:off x="5138738" y="8705850"/>
            <a:ext cx="71437" cy="69850"/>
          </a:xfrm>
          <a:prstGeom prst="ellipse">
            <a:avLst/>
          </a:prstGeom>
          <a:solidFill>
            <a:srgbClr val="3B3B3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3B3B3B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6" name="Oval 8"/>
          <p:cNvSpPr>
            <a:spLocks noChangeArrowheads="1"/>
          </p:cNvSpPr>
          <p:nvPr/>
        </p:nvSpPr>
        <p:spPr bwMode="auto">
          <a:xfrm>
            <a:off x="4992688" y="9498013"/>
            <a:ext cx="71437" cy="66675"/>
          </a:xfrm>
          <a:prstGeom prst="ellipse">
            <a:avLst/>
          </a:prstGeom>
          <a:solidFill>
            <a:srgbClr val="3B3B3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3B3B3B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7" name="Oval 9"/>
          <p:cNvSpPr>
            <a:spLocks noChangeArrowheads="1"/>
          </p:cNvSpPr>
          <p:nvPr/>
        </p:nvSpPr>
        <p:spPr bwMode="auto">
          <a:xfrm>
            <a:off x="5353050" y="8420100"/>
            <a:ext cx="73025" cy="69850"/>
          </a:xfrm>
          <a:prstGeom prst="ellipse">
            <a:avLst/>
          </a:prstGeom>
          <a:solidFill>
            <a:srgbClr val="3B3B3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3B3B3B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8" name="Oval 10"/>
          <p:cNvSpPr>
            <a:spLocks noChangeArrowheads="1"/>
          </p:cNvSpPr>
          <p:nvPr/>
        </p:nvSpPr>
        <p:spPr bwMode="auto">
          <a:xfrm>
            <a:off x="5018088" y="9083675"/>
            <a:ext cx="71437" cy="66675"/>
          </a:xfrm>
          <a:prstGeom prst="ellipse">
            <a:avLst/>
          </a:prstGeom>
          <a:solidFill>
            <a:srgbClr val="3B3B3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3B3B3B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9" name="Line 11"/>
          <p:cNvSpPr>
            <a:spLocks noChangeShapeType="1"/>
          </p:cNvSpPr>
          <p:nvPr/>
        </p:nvSpPr>
        <p:spPr bwMode="auto">
          <a:xfrm>
            <a:off x="2239963" y="4859338"/>
            <a:ext cx="3617912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0" name="Line 12"/>
          <p:cNvSpPr>
            <a:spLocks noChangeShapeType="1"/>
          </p:cNvSpPr>
          <p:nvPr/>
        </p:nvSpPr>
        <p:spPr bwMode="auto">
          <a:xfrm flipV="1">
            <a:off x="1028700" y="1530350"/>
            <a:ext cx="3175" cy="7915275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Line 13"/>
          <p:cNvSpPr>
            <a:spLocks noChangeShapeType="1"/>
          </p:cNvSpPr>
          <p:nvPr/>
        </p:nvSpPr>
        <p:spPr bwMode="auto">
          <a:xfrm flipH="1">
            <a:off x="2998788" y="1498600"/>
            <a:ext cx="3946525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Freeform 14"/>
          <p:cNvSpPr>
            <a:spLocks noChangeArrowheads="1"/>
          </p:cNvSpPr>
          <p:nvPr/>
        </p:nvSpPr>
        <p:spPr bwMode="auto">
          <a:xfrm>
            <a:off x="1192213" y="1019175"/>
            <a:ext cx="147637" cy="455613"/>
          </a:xfrm>
          <a:custGeom>
            <a:avLst/>
            <a:gdLst>
              <a:gd name="T0" fmla="*/ 2 w 93"/>
              <a:gd name="T1" fmla="*/ 287 h 287"/>
              <a:gd name="T2" fmla="*/ 93 w 93"/>
              <a:gd name="T3" fmla="*/ 216 h 287"/>
              <a:gd name="T4" fmla="*/ 93 w 93"/>
              <a:gd name="T5" fmla="*/ 0 h 287"/>
              <a:gd name="T6" fmla="*/ 0 w 93"/>
              <a:gd name="T7" fmla="*/ 65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3" h="287">
                <a:moveTo>
                  <a:pt x="2" y="287"/>
                </a:moveTo>
                <a:lnTo>
                  <a:pt x="93" y="216"/>
                </a:lnTo>
                <a:lnTo>
                  <a:pt x="93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E4E4E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3" name="Freeform 15"/>
          <p:cNvSpPr>
            <a:spLocks noChangeArrowheads="1"/>
          </p:cNvSpPr>
          <p:nvPr/>
        </p:nvSpPr>
        <p:spPr bwMode="auto">
          <a:xfrm>
            <a:off x="854075" y="1095375"/>
            <a:ext cx="339725" cy="381000"/>
          </a:xfrm>
          <a:custGeom>
            <a:avLst/>
            <a:gdLst>
              <a:gd name="T0" fmla="*/ 0 w 214"/>
              <a:gd name="T1" fmla="*/ 0 h 240"/>
              <a:gd name="T2" fmla="*/ 214 w 214"/>
              <a:gd name="T3" fmla="*/ 17 h 240"/>
              <a:gd name="T4" fmla="*/ 214 w 214"/>
              <a:gd name="T5" fmla="*/ 240 h 240"/>
              <a:gd name="T6" fmla="*/ 0 w 214"/>
              <a:gd name="T7" fmla="*/ 217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40">
                <a:moveTo>
                  <a:pt x="0" y="0"/>
                </a:moveTo>
                <a:lnTo>
                  <a:pt x="214" y="17"/>
                </a:lnTo>
                <a:lnTo>
                  <a:pt x="214" y="240"/>
                </a:lnTo>
                <a:lnTo>
                  <a:pt x="0" y="217"/>
                </a:lnTo>
                <a:close/>
              </a:path>
            </a:pathLst>
          </a:custGeom>
          <a:solidFill>
            <a:srgbClr val="4E4E4E"/>
          </a:solidFill>
          <a:ln w="12700">
            <a:solidFill>
              <a:srgbClr val="4E4E4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4" name="Freeform 16"/>
          <p:cNvSpPr>
            <a:spLocks noChangeArrowheads="1"/>
          </p:cNvSpPr>
          <p:nvPr/>
        </p:nvSpPr>
        <p:spPr bwMode="auto">
          <a:xfrm>
            <a:off x="890588" y="1139825"/>
            <a:ext cx="263525" cy="288925"/>
          </a:xfrm>
          <a:custGeom>
            <a:avLst/>
            <a:gdLst>
              <a:gd name="T0" fmla="*/ 0 w 166"/>
              <a:gd name="T1" fmla="*/ 0 h 182"/>
              <a:gd name="T2" fmla="*/ 166 w 166"/>
              <a:gd name="T3" fmla="*/ 13 h 182"/>
              <a:gd name="T4" fmla="*/ 165 w 166"/>
              <a:gd name="T5" fmla="*/ 182 h 182"/>
              <a:gd name="T6" fmla="*/ 0 w 166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182">
                <a:moveTo>
                  <a:pt x="0" y="0"/>
                </a:moveTo>
                <a:lnTo>
                  <a:pt x="166" y="13"/>
                </a:lnTo>
                <a:lnTo>
                  <a:pt x="165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E4E4E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5" name="Freeform 17"/>
          <p:cNvSpPr>
            <a:spLocks noChangeArrowheads="1"/>
          </p:cNvSpPr>
          <p:nvPr/>
        </p:nvSpPr>
        <p:spPr bwMode="auto">
          <a:xfrm>
            <a:off x="857250" y="1001713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0 h 74"/>
              <a:gd name="T4" fmla="*/ 118 w 304"/>
              <a:gd name="T5" fmla="*/ 0 h 74"/>
              <a:gd name="T6" fmla="*/ 0 w 304"/>
              <a:gd name="T7" fmla="*/ 59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0"/>
                </a:lnTo>
                <a:lnTo>
                  <a:pt x="118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6" name="Text Box 18"/>
          <p:cNvSpPr txBox="1">
            <a:spLocks noChangeArrowheads="1"/>
          </p:cNvSpPr>
          <p:nvPr/>
        </p:nvSpPr>
        <p:spPr bwMode="auto">
          <a:xfrm>
            <a:off x="930275" y="1127125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E4E4E"/>
                </a:solidFill>
              </a:rPr>
              <a:t>T</a:t>
            </a:r>
          </a:p>
        </p:txBody>
      </p:sp>
      <p:sp>
        <p:nvSpPr>
          <p:cNvPr id="2067" name="Freeform 19"/>
          <p:cNvSpPr>
            <a:spLocks noChangeArrowheads="1"/>
          </p:cNvSpPr>
          <p:nvPr/>
        </p:nvSpPr>
        <p:spPr bwMode="auto">
          <a:xfrm>
            <a:off x="1271588" y="1025525"/>
            <a:ext cx="468312" cy="133350"/>
          </a:xfrm>
          <a:custGeom>
            <a:avLst/>
            <a:gdLst>
              <a:gd name="T0" fmla="*/ 181 w 295"/>
              <a:gd name="T1" fmla="*/ 84 h 84"/>
              <a:gd name="T2" fmla="*/ 295 w 295"/>
              <a:gd name="T3" fmla="*/ 24 h 84"/>
              <a:gd name="T4" fmla="*/ 118 w 295"/>
              <a:gd name="T5" fmla="*/ 0 h 84"/>
              <a:gd name="T6" fmla="*/ 0 w 295"/>
              <a:gd name="T7" fmla="*/ 54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5" h="84">
                <a:moveTo>
                  <a:pt x="181" y="84"/>
                </a:moveTo>
                <a:lnTo>
                  <a:pt x="295" y="24"/>
                </a:lnTo>
                <a:lnTo>
                  <a:pt x="118" y="0"/>
                </a:lnTo>
                <a:lnTo>
                  <a:pt x="0" y="5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8" name="Freeform 20"/>
          <p:cNvSpPr>
            <a:spLocks noChangeArrowheads="1"/>
          </p:cNvSpPr>
          <p:nvPr/>
        </p:nvSpPr>
        <p:spPr bwMode="auto">
          <a:xfrm>
            <a:off x="1543050" y="1066800"/>
            <a:ext cx="193675" cy="422275"/>
          </a:xfrm>
          <a:custGeom>
            <a:avLst/>
            <a:gdLst>
              <a:gd name="T0" fmla="*/ 0 w 122"/>
              <a:gd name="T1" fmla="*/ 266 h 266"/>
              <a:gd name="T2" fmla="*/ 109 w 122"/>
              <a:gd name="T3" fmla="*/ 208 h 266"/>
              <a:gd name="T4" fmla="*/ 122 w 122"/>
              <a:gd name="T5" fmla="*/ 0 h 266"/>
              <a:gd name="T6" fmla="*/ 5 w 122"/>
              <a:gd name="T7" fmla="*/ 54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" h="266">
                <a:moveTo>
                  <a:pt x="0" y="266"/>
                </a:moveTo>
                <a:lnTo>
                  <a:pt x="109" y="208"/>
                </a:lnTo>
                <a:lnTo>
                  <a:pt x="122" y="0"/>
                </a:lnTo>
                <a:lnTo>
                  <a:pt x="5" y="5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6E6E6E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9" name="Freeform 21"/>
          <p:cNvSpPr>
            <a:spLocks noChangeArrowheads="1"/>
          </p:cNvSpPr>
          <p:nvPr/>
        </p:nvSpPr>
        <p:spPr bwMode="auto">
          <a:xfrm>
            <a:off x="1262063" y="1111250"/>
            <a:ext cx="290512" cy="381000"/>
          </a:xfrm>
          <a:custGeom>
            <a:avLst/>
            <a:gdLst>
              <a:gd name="T0" fmla="*/ 5 w 183"/>
              <a:gd name="T1" fmla="*/ 0 h 240"/>
              <a:gd name="T2" fmla="*/ 183 w 183"/>
              <a:gd name="T3" fmla="*/ 28 h 240"/>
              <a:gd name="T4" fmla="*/ 176 w 183"/>
              <a:gd name="T5" fmla="*/ 240 h 240"/>
              <a:gd name="T6" fmla="*/ 0 w 183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3" h="240">
                <a:moveTo>
                  <a:pt x="5" y="0"/>
                </a:moveTo>
                <a:lnTo>
                  <a:pt x="183" y="28"/>
                </a:lnTo>
                <a:lnTo>
                  <a:pt x="176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AFAFAF"/>
          </a:soli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0" name="Freeform 22"/>
          <p:cNvSpPr>
            <a:spLocks noChangeArrowheads="1"/>
          </p:cNvSpPr>
          <p:nvPr/>
        </p:nvSpPr>
        <p:spPr bwMode="auto">
          <a:xfrm>
            <a:off x="1298575" y="1157288"/>
            <a:ext cx="212725" cy="292100"/>
          </a:xfrm>
          <a:custGeom>
            <a:avLst/>
            <a:gdLst>
              <a:gd name="T0" fmla="*/ 7 w 134"/>
              <a:gd name="T1" fmla="*/ 0 h 184"/>
              <a:gd name="T2" fmla="*/ 134 w 134"/>
              <a:gd name="T3" fmla="*/ 23 h 184"/>
              <a:gd name="T4" fmla="*/ 130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7" y="0"/>
                </a:moveTo>
                <a:lnTo>
                  <a:pt x="134" y="23"/>
                </a:lnTo>
                <a:lnTo>
                  <a:pt x="130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AFAFAF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1" name="Text Box 23"/>
          <p:cNvSpPr txBox="1">
            <a:spLocks noChangeArrowheads="1"/>
          </p:cNvSpPr>
          <p:nvPr/>
        </p:nvSpPr>
        <p:spPr bwMode="auto">
          <a:xfrm>
            <a:off x="1301750" y="1136650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FAFAF"/>
                </a:solidFill>
              </a:rPr>
              <a:t>C</a:t>
            </a:r>
          </a:p>
        </p:txBody>
      </p:sp>
      <p:sp>
        <p:nvSpPr>
          <p:cNvPr id="2072" name="Freeform 24"/>
          <p:cNvSpPr>
            <a:spLocks noChangeArrowheads="1"/>
          </p:cNvSpPr>
          <p:nvPr/>
        </p:nvSpPr>
        <p:spPr bwMode="auto">
          <a:xfrm>
            <a:off x="2103438" y="1103313"/>
            <a:ext cx="550862" cy="142875"/>
          </a:xfrm>
          <a:custGeom>
            <a:avLst/>
            <a:gdLst>
              <a:gd name="T0" fmla="*/ 213 w 347"/>
              <a:gd name="T1" fmla="*/ 90 h 90"/>
              <a:gd name="T2" fmla="*/ 347 w 347"/>
              <a:gd name="T3" fmla="*/ 25 h 90"/>
              <a:gd name="T4" fmla="*/ 140 w 347"/>
              <a:gd name="T5" fmla="*/ 0 h 90"/>
              <a:gd name="T6" fmla="*/ 0 w 347"/>
              <a:gd name="T7" fmla="*/ 58 h 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0">
                <a:moveTo>
                  <a:pt x="213" y="90"/>
                </a:moveTo>
                <a:lnTo>
                  <a:pt x="347" y="25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3" name="Freeform 25"/>
          <p:cNvSpPr>
            <a:spLocks noChangeArrowheads="1"/>
          </p:cNvSpPr>
          <p:nvPr/>
        </p:nvSpPr>
        <p:spPr bwMode="auto">
          <a:xfrm>
            <a:off x="2436813" y="1141413"/>
            <a:ext cx="217487" cy="454025"/>
          </a:xfrm>
          <a:custGeom>
            <a:avLst/>
            <a:gdLst>
              <a:gd name="T0" fmla="*/ 6 w 137"/>
              <a:gd name="T1" fmla="*/ 286 h 286"/>
              <a:gd name="T2" fmla="*/ 137 w 137"/>
              <a:gd name="T3" fmla="*/ 189 h 286"/>
              <a:gd name="T4" fmla="*/ 135 w 137"/>
              <a:gd name="T5" fmla="*/ 0 h 286"/>
              <a:gd name="T6" fmla="*/ 0 w 137"/>
              <a:gd name="T7" fmla="*/ 6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6">
                <a:moveTo>
                  <a:pt x="6" y="286"/>
                </a:moveTo>
                <a:lnTo>
                  <a:pt x="137" y="189"/>
                </a:lnTo>
                <a:lnTo>
                  <a:pt x="135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4" name="Freeform 26"/>
          <p:cNvSpPr>
            <a:spLocks noChangeArrowheads="1"/>
          </p:cNvSpPr>
          <p:nvPr/>
        </p:nvSpPr>
        <p:spPr bwMode="auto">
          <a:xfrm>
            <a:off x="2100263" y="1196975"/>
            <a:ext cx="338137" cy="420688"/>
          </a:xfrm>
          <a:custGeom>
            <a:avLst/>
            <a:gdLst>
              <a:gd name="T0" fmla="*/ 0 w 213"/>
              <a:gd name="T1" fmla="*/ 0 h 265"/>
              <a:gd name="T2" fmla="*/ 213 w 213"/>
              <a:gd name="T3" fmla="*/ 32 h 265"/>
              <a:gd name="T4" fmla="*/ 213 w 213"/>
              <a:gd name="T5" fmla="*/ 265 h 265"/>
              <a:gd name="T6" fmla="*/ 0 w 213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5">
                <a:moveTo>
                  <a:pt x="0" y="0"/>
                </a:moveTo>
                <a:lnTo>
                  <a:pt x="213" y="32"/>
                </a:lnTo>
                <a:lnTo>
                  <a:pt x="213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6E6E6E"/>
          </a:solidFill>
          <a:ln w="12700">
            <a:solidFill>
              <a:srgbClr val="6E6E6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5" name="Freeform 27"/>
          <p:cNvSpPr>
            <a:spLocks noChangeArrowheads="1"/>
          </p:cNvSpPr>
          <p:nvPr/>
        </p:nvSpPr>
        <p:spPr bwMode="auto">
          <a:xfrm>
            <a:off x="2139950" y="1250950"/>
            <a:ext cx="249238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6" name="Text Box 28"/>
          <p:cNvSpPr txBox="1">
            <a:spLocks noChangeArrowheads="1"/>
          </p:cNvSpPr>
          <p:nvPr/>
        </p:nvSpPr>
        <p:spPr bwMode="auto">
          <a:xfrm>
            <a:off x="2216150" y="1249363"/>
            <a:ext cx="1063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2077" name="Freeform 29"/>
          <p:cNvSpPr>
            <a:spLocks noChangeArrowheads="1"/>
          </p:cNvSpPr>
          <p:nvPr/>
        </p:nvSpPr>
        <p:spPr bwMode="auto">
          <a:xfrm>
            <a:off x="2389188" y="1196975"/>
            <a:ext cx="563562" cy="177800"/>
          </a:xfrm>
          <a:custGeom>
            <a:avLst/>
            <a:gdLst>
              <a:gd name="T0" fmla="*/ 219 w 355"/>
              <a:gd name="T1" fmla="*/ 112 h 112"/>
              <a:gd name="T2" fmla="*/ 355 w 355"/>
              <a:gd name="T3" fmla="*/ 37 h 112"/>
              <a:gd name="T4" fmla="*/ 135 w 355"/>
              <a:gd name="T5" fmla="*/ 0 h 112"/>
              <a:gd name="T6" fmla="*/ 0 w 355"/>
              <a:gd name="T7" fmla="*/ 64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2">
                <a:moveTo>
                  <a:pt x="219" y="112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8" name="Freeform 30"/>
          <p:cNvSpPr>
            <a:spLocks noChangeArrowheads="1"/>
          </p:cNvSpPr>
          <p:nvPr/>
        </p:nvSpPr>
        <p:spPr bwMode="auto">
          <a:xfrm>
            <a:off x="2735263" y="1254125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9" name="Freeform 31"/>
          <p:cNvSpPr>
            <a:spLocks noChangeArrowheads="1"/>
          </p:cNvSpPr>
          <p:nvPr/>
        </p:nvSpPr>
        <p:spPr bwMode="auto">
          <a:xfrm>
            <a:off x="2389188" y="1303338"/>
            <a:ext cx="347662" cy="454025"/>
          </a:xfrm>
          <a:custGeom>
            <a:avLst/>
            <a:gdLst>
              <a:gd name="T0" fmla="*/ 0 w 219"/>
              <a:gd name="T1" fmla="*/ 0 h 286"/>
              <a:gd name="T2" fmla="*/ 217 w 219"/>
              <a:gd name="T3" fmla="*/ 45 h 286"/>
              <a:gd name="T4" fmla="*/ 219 w 219"/>
              <a:gd name="T5" fmla="*/ 286 h 286"/>
              <a:gd name="T6" fmla="*/ 2 w 219"/>
              <a:gd name="T7" fmla="*/ 235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6">
                <a:moveTo>
                  <a:pt x="0" y="0"/>
                </a:moveTo>
                <a:lnTo>
                  <a:pt x="217" y="45"/>
                </a:lnTo>
                <a:lnTo>
                  <a:pt x="219" y="286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0" name="Freeform 32"/>
          <p:cNvSpPr>
            <a:spLocks noChangeArrowheads="1"/>
          </p:cNvSpPr>
          <p:nvPr/>
        </p:nvSpPr>
        <p:spPr bwMode="auto">
          <a:xfrm>
            <a:off x="2430463" y="1352550"/>
            <a:ext cx="263525" cy="347663"/>
          </a:xfrm>
          <a:custGeom>
            <a:avLst/>
            <a:gdLst>
              <a:gd name="T0" fmla="*/ 0 w 166"/>
              <a:gd name="T1" fmla="*/ 0 h 219"/>
              <a:gd name="T2" fmla="*/ 165 w 166"/>
              <a:gd name="T3" fmla="*/ 36 h 219"/>
              <a:gd name="T4" fmla="*/ 166 w 166"/>
              <a:gd name="T5" fmla="*/ 219 h 219"/>
              <a:gd name="T6" fmla="*/ 2 w 166"/>
              <a:gd name="T7" fmla="*/ 183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19">
                <a:moveTo>
                  <a:pt x="0" y="0"/>
                </a:moveTo>
                <a:lnTo>
                  <a:pt x="165" y="36"/>
                </a:lnTo>
                <a:lnTo>
                  <a:pt x="166" y="219"/>
                </a:lnTo>
                <a:lnTo>
                  <a:pt x="2" y="183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1" name="Text Box 33"/>
          <p:cNvSpPr txBox="1">
            <a:spLocks noChangeArrowheads="1"/>
          </p:cNvSpPr>
          <p:nvPr/>
        </p:nvSpPr>
        <p:spPr bwMode="auto">
          <a:xfrm>
            <a:off x="2478088" y="1379538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2082" name="Freeform 34"/>
          <p:cNvSpPr>
            <a:spLocks noChangeArrowheads="1"/>
          </p:cNvSpPr>
          <p:nvPr/>
        </p:nvSpPr>
        <p:spPr bwMode="auto">
          <a:xfrm>
            <a:off x="1944688" y="1111250"/>
            <a:ext cx="155575" cy="457200"/>
          </a:xfrm>
          <a:custGeom>
            <a:avLst/>
            <a:gdLst>
              <a:gd name="T0" fmla="*/ 1 w 98"/>
              <a:gd name="T1" fmla="*/ 288 h 288"/>
              <a:gd name="T2" fmla="*/ 93 w 98"/>
              <a:gd name="T3" fmla="*/ 217 h 288"/>
              <a:gd name="T4" fmla="*/ 98 w 98"/>
              <a:gd name="T5" fmla="*/ 0 h 288"/>
              <a:gd name="T6" fmla="*/ 0 w 98"/>
              <a:gd name="T7" fmla="*/ 66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8">
                <a:moveTo>
                  <a:pt x="1" y="288"/>
                </a:moveTo>
                <a:lnTo>
                  <a:pt x="93" y="217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3" name="Freeform 35"/>
          <p:cNvSpPr>
            <a:spLocks noChangeArrowheads="1"/>
          </p:cNvSpPr>
          <p:nvPr/>
        </p:nvSpPr>
        <p:spPr bwMode="auto">
          <a:xfrm>
            <a:off x="1611313" y="1093788"/>
            <a:ext cx="488950" cy="123825"/>
          </a:xfrm>
          <a:custGeom>
            <a:avLst/>
            <a:gdLst>
              <a:gd name="T0" fmla="*/ 213 w 308"/>
              <a:gd name="T1" fmla="*/ 78 h 78"/>
              <a:gd name="T2" fmla="*/ 308 w 308"/>
              <a:gd name="T3" fmla="*/ 10 h 78"/>
              <a:gd name="T4" fmla="*/ 121 w 308"/>
              <a:gd name="T5" fmla="*/ 0 h 78"/>
              <a:gd name="T6" fmla="*/ 0 w 308"/>
              <a:gd name="T7" fmla="*/ 64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8">
                <a:moveTo>
                  <a:pt x="213" y="78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4" name="Freeform 36"/>
          <p:cNvSpPr>
            <a:spLocks noChangeArrowheads="1"/>
          </p:cNvSpPr>
          <p:nvPr/>
        </p:nvSpPr>
        <p:spPr bwMode="auto">
          <a:xfrm>
            <a:off x="1614488" y="1193800"/>
            <a:ext cx="336550" cy="371475"/>
          </a:xfrm>
          <a:custGeom>
            <a:avLst/>
            <a:gdLst>
              <a:gd name="T0" fmla="*/ 0 w 212"/>
              <a:gd name="T1" fmla="*/ 0 h 234"/>
              <a:gd name="T2" fmla="*/ 207 w 212"/>
              <a:gd name="T3" fmla="*/ 12 h 234"/>
              <a:gd name="T4" fmla="*/ 212 w 212"/>
              <a:gd name="T5" fmla="*/ 234 h 234"/>
              <a:gd name="T6" fmla="*/ 2 w 212"/>
              <a:gd name="T7" fmla="*/ 214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2" h="234">
                <a:moveTo>
                  <a:pt x="0" y="0"/>
                </a:moveTo>
                <a:lnTo>
                  <a:pt x="207" y="12"/>
                </a:lnTo>
                <a:lnTo>
                  <a:pt x="212" y="234"/>
                </a:lnTo>
                <a:lnTo>
                  <a:pt x="2" y="214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5" name="Freeform 37"/>
          <p:cNvSpPr>
            <a:spLocks noChangeArrowheads="1"/>
          </p:cNvSpPr>
          <p:nvPr/>
        </p:nvSpPr>
        <p:spPr bwMode="auto">
          <a:xfrm>
            <a:off x="1652588" y="1241425"/>
            <a:ext cx="254000" cy="277813"/>
          </a:xfrm>
          <a:custGeom>
            <a:avLst/>
            <a:gdLst>
              <a:gd name="T0" fmla="*/ 0 w 160"/>
              <a:gd name="T1" fmla="*/ 0 h 175"/>
              <a:gd name="T2" fmla="*/ 157 w 160"/>
              <a:gd name="T3" fmla="*/ 11 h 175"/>
              <a:gd name="T4" fmla="*/ 160 w 160"/>
              <a:gd name="T5" fmla="*/ 175 h 175"/>
              <a:gd name="T6" fmla="*/ 1 w 160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5">
                <a:moveTo>
                  <a:pt x="0" y="0"/>
                </a:moveTo>
                <a:lnTo>
                  <a:pt x="157" y="11"/>
                </a:lnTo>
                <a:lnTo>
                  <a:pt x="160" y="175"/>
                </a:lnTo>
                <a:lnTo>
                  <a:pt x="1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6" name="Text Box 38"/>
          <p:cNvSpPr txBox="1">
            <a:spLocks noChangeArrowheads="1"/>
          </p:cNvSpPr>
          <p:nvPr/>
        </p:nvSpPr>
        <p:spPr bwMode="auto">
          <a:xfrm>
            <a:off x="1973263" y="1193800"/>
            <a:ext cx="77787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E4E4E"/>
                </a:solidFill>
              </a:rPr>
              <a:t>/</a:t>
            </a:r>
          </a:p>
        </p:txBody>
      </p:sp>
      <p:sp>
        <p:nvSpPr>
          <p:cNvPr id="2087" name="Text Box 39"/>
          <p:cNvSpPr txBox="1">
            <a:spLocks noChangeArrowheads="1"/>
          </p:cNvSpPr>
          <p:nvPr/>
        </p:nvSpPr>
        <p:spPr bwMode="auto">
          <a:xfrm>
            <a:off x="1692275" y="1220788"/>
            <a:ext cx="1714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2088" name="Freeform 40"/>
          <p:cNvSpPr>
            <a:spLocks noChangeArrowheads="1"/>
          </p:cNvSpPr>
          <p:nvPr/>
        </p:nvSpPr>
        <p:spPr bwMode="auto">
          <a:xfrm>
            <a:off x="1135063" y="655638"/>
            <a:ext cx="482600" cy="98425"/>
          </a:xfrm>
          <a:custGeom>
            <a:avLst/>
            <a:gdLst>
              <a:gd name="T0" fmla="*/ 219 w 304"/>
              <a:gd name="T1" fmla="*/ 62 h 62"/>
              <a:gd name="T2" fmla="*/ 304 w 304"/>
              <a:gd name="T3" fmla="*/ 7 h 62"/>
              <a:gd name="T4" fmla="*/ 101 w 304"/>
              <a:gd name="T5" fmla="*/ 0 h 62"/>
              <a:gd name="T6" fmla="*/ 0 w 304"/>
              <a:gd name="T7" fmla="*/ 5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62">
                <a:moveTo>
                  <a:pt x="219" y="62"/>
                </a:moveTo>
                <a:lnTo>
                  <a:pt x="304" y="7"/>
                </a:lnTo>
                <a:lnTo>
                  <a:pt x="101" y="0"/>
                </a:lnTo>
                <a:lnTo>
                  <a:pt x="0" y="5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9" name="Freeform 41"/>
          <p:cNvSpPr>
            <a:spLocks noChangeArrowheads="1"/>
          </p:cNvSpPr>
          <p:nvPr/>
        </p:nvSpPr>
        <p:spPr bwMode="auto">
          <a:xfrm>
            <a:off x="1457325" y="671513"/>
            <a:ext cx="158750" cy="431800"/>
          </a:xfrm>
          <a:custGeom>
            <a:avLst/>
            <a:gdLst>
              <a:gd name="T0" fmla="*/ 0 w 100"/>
              <a:gd name="T1" fmla="*/ 272 h 272"/>
              <a:gd name="T2" fmla="*/ 92 w 100"/>
              <a:gd name="T3" fmla="*/ 196 h 272"/>
              <a:gd name="T4" fmla="*/ 100 w 100"/>
              <a:gd name="T5" fmla="*/ 0 h 272"/>
              <a:gd name="T6" fmla="*/ 4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2" y="196"/>
                </a:lnTo>
                <a:lnTo>
                  <a:pt x="100" y="0"/>
                </a:lnTo>
                <a:lnTo>
                  <a:pt x="4" y="52"/>
                </a:lnTo>
                <a:close/>
              </a:path>
            </a:pathLst>
          </a:custGeom>
          <a:gradFill rotWithShape="0">
            <a:gsLst>
              <a:gs pos="0">
                <a:srgbClr val="5A5A5A"/>
              </a:gs>
              <a:gs pos="50000">
                <a:srgbClr val="DCDCDC"/>
              </a:gs>
              <a:gs pos="100000">
                <a:srgbClr val="5A5A5A"/>
              </a:gs>
            </a:gsLst>
            <a:lin ang="18900000" scaled="1"/>
          </a:gradFill>
          <a:ln w="12700">
            <a:solidFill>
              <a:srgbClr val="5A5A5A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0" name="Freeform 42"/>
          <p:cNvSpPr>
            <a:spLocks noChangeArrowheads="1"/>
          </p:cNvSpPr>
          <p:nvPr/>
        </p:nvSpPr>
        <p:spPr bwMode="auto">
          <a:xfrm>
            <a:off x="1130300" y="736600"/>
            <a:ext cx="330200" cy="366713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1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1"/>
                </a:lnTo>
                <a:close/>
              </a:path>
            </a:pathLst>
          </a:custGeom>
          <a:solidFill>
            <a:srgbClr val="4C4C4C"/>
          </a:solidFill>
          <a:ln w="12700">
            <a:solidFill>
              <a:srgbClr val="4C4C4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1" name="Freeform 43"/>
          <p:cNvSpPr>
            <a:spLocks noChangeArrowheads="1"/>
          </p:cNvSpPr>
          <p:nvPr/>
        </p:nvSpPr>
        <p:spPr bwMode="auto">
          <a:xfrm>
            <a:off x="1168400" y="779463"/>
            <a:ext cx="255588" cy="279400"/>
          </a:xfrm>
          <a:custGeom>
            <a:avLst/>
            <a:gdLst>
              <a:gd name="T0" fmla="*/ 0 w 161"/>
              <a:gd name="T1" fmla="*/ 0 h 176"/>
              <a:gd name="T2" fmla="*/ 161 w 161"/>
              <a:gd name="T3" fmla="*/ 7 h 176"/>
              <a:gd name="T4" fmla="*/ 161 w 161"/>
              <a:gd name="T5" fmla="*/ 176 h 176"/>
              <a:gd name="T6" fmla="*/ 0 w 161"/>
              <a:gd name="T7" fmla="*/ 161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6">
                <a:moveTo>
                  <a:pt x="0" y="0"/>
                </a:moveTo>
                <a:lnTo>
                  <a:pt x="161" y="7"/>
                </a:lnTo>
                <a:lnTo>
                  <a:pt x="161" y="176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2" name="Text Box 44"/>
          <p:cNvSpPr txBox="1">
            <a:spLocks noChangeArrowheads="1"/>
          </p:cNvSpPr>
          <p:nvPr/>
        </p:nvSpPr>
        <p:spPr bwMode="auto">
          <a:xfrm>
            <a:off x="1223963" y="763588"/>
            <a:ext cx="107950" cy="312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555555"/>
                </a:solidFill>
              </a:rPr>
              <a:t>I</a:t>
            </a:r>
          </a:p>
        </p:txBody>
      </p:sp>
      <p:sp>
        <p:nvSpPr>
          <p:cNvPr id="2093" name="Freeform 45"/>
          <p:cNvSpPr>
            <a:spLocks noChangeArrowheads="1"/>
          </p:cNvSpPr>
          <p:nvPr/>
        </p:nvSpPr>
        <p:spPr bwMode="auto">
          <a:xfrm>
            <a:off x="1539875" y="671513"/>
            <a:ext cx="493713" cy="100012"/>
          </a:xfrm>
          <a:custGeom>
            <a:avLst/>
            <a:gdLst>
              <a:gd name="T0" fmla="*/ 219 w 311"/>
              <a:gd name="T1" fmla="*/ 63 h 63"/>
              <a:gd name="T2" fmla="*/ 311 w 311"/>
              <a:gd name="T3" fmla="*/ 5 h 63"/>
              <a:gd name="T4" fmla="*/ 102 w 311"/>
              <a:gd name="T5" fmla="*/ 0 h 63"/>
              <a:gd name="T6" fmla="*/ 0 w 311"/>
              <a:gd name="T7" fmla="*/ 52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3">
                <a:moveTo>
                  <a:pt x="219" y="63"/>
                </a:moveTo>
                <a:lnTo>
                  <a:pt x="311" y="5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4" name="Freeform 46"/>
          <p:cNvSpPr>
            <a:spLocks noChangeArrowheads="1"/>
          </p:cNvSpPr>
          <p:nvPr/>
        </p:nvSpPr>
        <p:spPr bwMode="auto">
          <a:xfrm>
            <a:off x="1874838" y="679450"/>
            <a:ext cx="163512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1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1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AFAFAF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5" name="Freeform 47"/>
          <p:cNvSpPr>
            <a:spLocks noChangeArrowheads="1"/>
          </p:cNvSpPr>
          <p:nvPr/>
        </p:nvSpPr>
        <p:spPr bwMode="auto">
          <a:xfrm>
            <a:off x="1530350" y="754063"/>
            <a:ext cx="354013" cy="374650"/>
          </a:xfrm>
          <a:custGeom>
            <a:avLst/>
            <a:gdLst>
              <a:gd name="T0" fmla="*/ 2 w 223"/>
              <a:gd name="T1" fmla="*/ 0 h 236"/>
              <a:gd name="T2" fmla="*/ 223 w 223"/>
              <a:gd name="T3" fmla="*/ 13 h 236"/>
              <a:gd name="T4" fmla="*/ 218 w 223"/>
              <a:gd name="T5" fmla="*/ 236 h 236"/>
              <a:gd name="T6" fmla="*/ 0 w 223"/>
              <a:gd name="T7" fmla="*/ 221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2" y="0"/>
                </a:moveTo>
                <a:lnTo>
                  <a:pt x="223" y="13"/>
                </a:lnTo>
                <a:lnTo>
                  <a:pt x="218" y="236"/>
                </a:lnTo>
                <a:lnTo>
                  <a:pt x="0" y="221"/>
                </a:lnTo>
                <a:close/>
              </a:path>
            </a:pathLst>
          </a:custGeom>
          <a:solidFill>
            <a:srgbClr val="6E6E6E"/>
          </a:solidFill>
          <a:ln w="12700">
            <a:solidFill>
              <a:srgbClr val="6E6E6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6" name="Freeform 48"/>
          <p:cNvSpPr>
            <a:spLocks noChangeArrowheads="1"/>
          </p:cNvSpPr>
          <p:nvPr/>
        </p:nvSpPr>
        <p:spPr bwMode="auto">
          <a:xfrm>
            <a:off x="1571625" y="796925"/>
            <a:ext cx="269875" cy="290513"/>
          </a:xfrm>
          <a:custGeom>
            <a:avLst/>
            <a:gdLst>
              <a:gd name="T0" fmla="*/ 3 w 170"/>
              <a:gd name="T1" fmla="*/ 0 h 183"/>
              <a:gd name="T2" fmla="*/ 170 w 170"/>
              <a:gd name="T3" fmla="*/ 8 h 183"/>
              <a:gd name="T4" fmla="*/ 166 w 170"/>
              <a:gd name="T5" fmla="*/ 183 h 183"/>
              <a:gd name="T6" fmla="*/ 0 w 170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0" h="183">
                <a:moveTo>
                  <a:pt x="3" y="0"/>
                </a:moveTo>
                <a:lnTo>
                  <a:pt x="170" y="8"/>
                </a:lnTo>
                <a:lnTo>
                  <a:pt x="166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7" name="Text Box 49"/>
          <p:cNvSpPr txBox="1">
            <a:spLocks noChangeArrowheads="1"/>
          </p:cNvSpPr>
          <p:nvPr/>
        </p:nvSpPr>
        <p:spPr bwMode="auto">
          <a:xfrm>
            <a:off x="1611313" y="784225"/>
            <a:ext cx="185737" cy="311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2098" name="Freeform 50"/>
          <p:cNvSpPr>
            <a:spLocks noChangeArrowheads="1"/>
          </p:cNvSpPr>
          <p:nvPr/>
        </p:nvSpPr>
        <p:spPr bwMode="auto">
          <a:xfrm>
            <a:off x="1939925" y="830263"/>
            <a:ext cx="363538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4 w 229"/>
              <a:gd name="T7" fmla="*/ 221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4" y="221"/>
                </a:lnTo>
                <a:close/>
              </a:path>
            </a:pathLst>
          </a:custGeom>
          <a:solidFill>
            <a:srgbClr val="AFAFAF"/>
          </a:soli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9" name="Freeform 51"/>
          <p:cNvSpPr>
            <a:spLocks noChangeArrowheads="1"/>
          </p:cNvSpPr>
          <p:nvPr/>
        </p:nvSpPr>
        <p:spPr bwMode="auto">
          <a:xfrm>
            <a:off x="1985963" y="877888"/>
            <a:ext cx="274637" cy="271462"/>
          </a:xfrm>
          <a:custGeom>
            <a:avLst/>
            <a:gdLst>
              <a:gd name="T0" fmla="*/ 0 w 173"/>
              <a:gd name="T1" fmla="*/ 3 h 171"/>
              <a:gd name="T2" fmla="*/ 172 w 173"/>
              <a:gd name="T3" fmla="*/ 0 h 171"/>
              <a:gd name="T4" fmla="*/ 173 w 173"/>
              <a:gd name="T5" fmla="*/ 171 h 171"/>
              <a:gd name="T6" fmla="*/ 3 w 173"/>
              <a:gd name="T7" fmla="*/ 171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1">
                <a:moveTo>
                  <a:pt x="0" y="3"/>
                </a:moveTo>
                <a:lnTo>
                  <a:pt x="172" y="0"/>
                </a:lnTo>
                <a:lnTo>
                  <a:pt x="173" y="171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00" name="Freeform 52"/>
          <p:cNvSpPr>
            <a:spLocks noChangeArrowheads="1"/>
          </p:cNvSpPr>
          <p:nvPr/>
        </p:nvSpPr>
        <p:spPr bwMode="auto">
          <a:xfrm>
            <a:off x="1941513" y="768350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01" name="Text Box 53"/>
          <p:cNvSpPr txBox="1">
            <a:spLocks noChangeArrowheads="1"/>
          </p:cNvSpPr>
          <p:nvPr/>
        </p:nvSpPr>
        <p:spPr bwMode="auto">
          <a:xfrm>
            <a:off x="1989138" y="857250"/>
            <a:ext cx="261937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FAFAF"/>
                </a:solidFill>
              </a:rPr>
              <a:t>M</a:t>
            </a:r>
          </a:p>
        </p:txBody>
      </p:sp>
      <p:sp>
        <p:nvSpPr>
          <p:cNvPr id="2102" name="Text Box 54"/>
          <p:cNvSpPr txBox="1">
            <a:spLocks noChangeArrowheads="1"/>
          </p:cNvSpPr>
          <p:nvPr/>
        </p:nvSpPr>
        <p:spPr bwMode="auto">
          <a:xfrm>
            <a:off x="1887538" y="2701925"/>
            <a:ext cx="4289425" cy="33210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05000"/>
              </a:lnSpc>
            </a:pPr>
            <a:r>
              <a:rPr lang="en-US" sz="3400" b="1">
                <a:solidFill>
                  <a:srgbClr val="000000"/>
                </a:solidFill>
                <a:latin typeface="Arial MT" charset="0"/>
              </a:rPr>
              <a:t>File Transfer Protocol Daemon (FTPD) </a:t>
            </a:r>
          </a:p>
          <a:p>
            <a:pPr algn="ctr">
              <a:lnSpc>
                <a:spcPct val="105000"/>
              </a:lnSpc>
            </a:pPr>
            <a:r>
              <a:rPr lang="en-US" sz="3400" b="1">
                <a:solidFill>
                  <a:srgbClr val="000000"/>
                </a:solidFill>
                <a:latin typeface="Arial MT" charset="0"/>
              </a:rPr>
              <a:t> </a:t>
            </a:r>
          </a:p>
          <a:p>
            <a:pPr algn="ctr">
              <a:lnSpc>
                <a:spcPct val="105000"/>
              </a:lnSpc>
            </a:pPr>
            <a:endParaRPr lang="en-US" sz="3400" b="1">
              <a:solidFill>
                <a:srgbClr val="000000"/>
              </a:solidFill>
              <a:latin typeface="Arial MT" charset="0"/>
            </a:endParaRPr>
          </a:p>
        </p:txBody>
      </p:sp>
      <p:sp>
        <p:nvSpPr>
          <p:cNvPr id="2103" name="Text Box 55"/>
          <p:cNvSpPr txBox="1">
            <a:spLocks noChangeArrowheads="1"/>
          </p:cNvSpPr>
          <p:nvPr/>
        </p:nvSpPr>
        <p:spPr bwMode="auto">
          <a:xfrm>
            <a:off x="3409950" y="5862638"/>
            <a:ext cx="1254125" cy="3159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spcAft>
                <a:spcPct val="15000"/>
              </a:spcAft>
            </a:pPr>
            <a:r>
              <a:rPr lang="en-US" sz="2100">
                <a:solidFill>
                  <a:srgbClr val="000000"/>
                </a:solidFill>
                <a:latin typeface="GillSans" charset="0"/>
              </a:rPr>
              <a:t>8-444-6637</a:t>
            </a:r>
          </a:p>
        </p:txBody>
      </p:sp>
      <p:sp>
        <p:nvSpPr>
          <p:cNvPr id="2104" name="Text Box 56"/>
          <p:cNvSpPr txBox="1">
            <a:spLocks noChangeArrowheads="1"/>
          </p:cNvSpPr>
          <p:nvPr/>
        </p:nvSpPr>
        <p:spPr bwMode="auto">
          <a:xfrm>
            <a:off x="3170238" y="6305550"/>
            <a:ext cx="1763712" cy="315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spcAft>
                <a:spcPct val="15000"/>
              </a:spcAft>
            </a:pPr>
            <a:r>
              <a:rPr lang="en-US" sz="2100">
                <a:solidFill>
                  <a:srgbClr val="000000"/>
                </a:solidFill>
                <a:latin typeface="GillSans" charset="0"/>
              </a:rPr>
              <a:t>bryfrey@rtpnotes</a:t>
            </a:r>
          </a:p>
        </p:txBody>
      </p:sp>
      <p:sp>
        <p:nvSpPr>
          <p:cNvPr id="2105" name="Text Box 57"/>
          <p:cNvSpPr txBox="1">
            <a:spLocks noChangeArrowheads="1"/>
          </p:cNvSpPr>
          <p:nvPr/>
        </p:nvSpPr>
        <p:spPr bwMode="auto">
          <a:xfrm>
            <a:off x="2974975" y="6745288"/>
            <a:ext cx="2209800" cy="3159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spcAft>
                <a:spcPct val="15000"/>
              </a:spcAft>
            </a:pPr>
            <a:r>
              <a:rPr lang="en-US" sz="2100">
                <a:solidFill>
                  <a:srgbClr val="000000"/>
                </a:solidFill>
                <a:latin typeface="GillSans" charset="0"/>
              </a:rPr>
              <a:t>bryanf@vnet.ibm.com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7" name="Line 3"/>
          <p:cNvSpPr>
            <a:spLocks noChangeShapeType="1"/>
          </p:cNvSpPr>
          <p:nvPr/>
        </p:nvSpPr>
        <p:spPr bwMode="auto">
          <a:xfrm flipV="1">
            <a:off x="1028700" y="1443038"/>
            <a:ext cx="3175" cy="7915275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68" name="Line 4"/>
          <p:cNvSpPr>
            <a:spLocks noChangeShapeType="1"/>
          </p:cNvSpPr>
          <p:nvPr/>
        </p:nvSpPr>
        <p:spPr bwMode="auto">
          <a:xfrm flipH="1">
            <a:off x="2998788" y="1412875"/>
            <a:ext cx="3946525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69" name="Freeform 5"/>
          <p:cNvSpPr>
            <a:spLocks noChangeArrowheads="1"/>
          </p:cNvSpPr>
          <p:nvPr/>
        </p:nvSpPr>
        <p:spPr bwMode="auto">
          <a:xfrm>
            <a:off x="1192213" y="933450"/>
            <a:ext cx="147637" cy="454025"/>
          </a:xfrm>
          <a:custGeom>
            <a:avLst/>
            <a:gdLst>
              <a:gd name="T0" fmla="*/ 2 w 93"/>
              <a:gd name="T1" fmla="*/ 286 h 286"/>
              <a:gd name="T2" fmla="*/ 93 w 93"/>
              <a:gd name="T3" fmla="*/ 215 h 286"/>
              <a:gd name="T4" fmla="*/ 93 w 93"/>
              <a:gd name="T5" fmla="*/ 0 h 286"/>
              <a:gd name="T6" fmla="*/ 0 w 93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3" h="286">
                <a:moveTo>
                  <a:pt x="2" y="286"/>
                </a:moveTo>
                <a:lnTo>
                  <a:pt x="93" y="215"/>
                </a:lnTo>
                <a:lnTo>
                  <a:pt x="93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E4E4E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0" name="Freeform 6"/>
          <p:cNvSpPr>
            <a:spLocks noChangeArrowheads="1"/>
          </p:cNvSpPr>
          <p:nvPr/>
        </p:nvSpPr>
        <p:spPr bwMode="auto">
          <a:xfrm>
            <a:off x="854075" y="1009650"/>
            <a:ext cx="339725" cy="379413"/>
          </a:xfrm>
          <a:custGeom>
            <a:avLst/>
            <a:gdLst>
              <a:gd name="T0" fmla="*/ 0 w 214"/>
              <a:gd name="T1" fmla="*/ 0 h 239"/>
              <a:gd name="T2" fmla="*/ 214 w 214"/>
              <a:gd name="T3" fmla="*/ 17 h 239"/>
              <a:gd name="T4" fmla="*/ 214 w 214"/>
              <a:gd name="T5" fmla="*/ 239 h 239"/>
              <a:gd name="T6" fmla="*/ 0 w 214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39">
                <a:moveTo>
                  <a:pt x="0" y="0"/>
                </a:moveTo>
                <a:lnTo>
                  <a:pt x="214" y="17"/>
                </a:lnTo>
                <a:lnTo>
                  <a:pt x="214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E4E4E"/>
          </a:solidFill>
          <a:ln w="12700">
            <a:solidFill>
              <a:srgbClr val="4E4E4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1" name="Freeform 7"/>
          <p:cNvSpPr>
            <a:spLocks noChangeArrowheads="1"/>
          </p:cNvSpPr>
          <p:nvPr/>
        </p:nvSpPr>
        <p:spPr bwMode="auto">
          <a:xfrm>
            <a:off x="890588" y="1052513"/>
            <a:ext cx="263525" cy="288925"/>
          </a:xfrm>
          <a:custGeom>
            <a:avLst/>
            <a:gdLst>
              <a:gd name="T0" fmla="*/ 0 w 166"/>
              <a:gd name="T1" fmla="*/ 0 h 182"/>
              <a:gd name="T2" fmla="*/ 166 w 166"/>
              <a:gd name="T3" fmla="*/ 13 h 182"/>
              <a:gd name="T4" fmla="*/ 165 w 166"/>
              <a:gd name="T5" fmla="*/ 182 h 182"/>
              <a:gd name="T6" fmla="*/ 0 w 166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182">
                <a:moveTo>
                  <a:pt x="0" y="0"/>
                </a:moveTo>
                <a:lnTo>
                  <a:pt x="166" y="13"/>
                </a:lnTo>
                <a:lnTo>
                  <a:pt x="165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E4E4E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2" name="Freeform 8"/>
          <p:cNvSpPr>
            <a:spLocks noChangeArrowheads="1"/>
          </p:cNvSpPr>
          <p:nvPr/>
        </p:nvSpPr>
        <p:spPr bwMode="auto">
          <a:xfrm>
            <a:off x="857250" y="914400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1 h 74"/>
              <a:gd name="T4" fmla="*/ 118 w 304"/>
              <a:gd name="T5" fmla="*/ 0 h 74"/>
              <a:gd name="T6" fmla="*/ 0 w 304"/>
              <a:gd name="T7" fmla="*/ 59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1"/>
                </a:lnTo>
                <a:lnTo>
                  <a:pt x="118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3" name="Text Box 9"/>
          <p:cNvSpPr txBox="1">
            <a:spLocks noChangeArrowheads="1"/>
          </p:cNvSpPr>
          <p:nvPr/>
        </p:nvSpPr>
        <p:spPr bwMode="auto">
          <a:xfrm>
            <a:off x="930275" y="1039813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E4E4E"/>
                </a:solidFill>
              </a:rPr>
              <a:t>T</a:t>
            </a:r>
          </a:p>
        </p:txBody>
      </p:sp>
      <p:sp>
        <p:nvSpPr>
          <p:cNvPr id="11274" name="Freeform 10"/>
          <p:cNvSpPr>
            <a:spLocks noChangeArrowheads="1"/>
          </p:cNvSpPr>
          <p:nvPr/>
        </p:nvSpPr>
        <p:spPr bwMode="auto">
          <a:xfrm>
            <a:off x="1271588" y="939800"/>
            <a:ext cx="468312" cy="131763"/>
          </a:xfrm>
          <a:custGeom>
            <a:avLst/>
            <a:gdLst>
              <a:gd name="T0" fmla="*/ 181 w 295"/>
              <a:gd name="T1" fmla="*/ 83 h 83"/>
              <a:gd name="T2" fmla="*/ 295 w 295"/>
              <a:gd name="T3" fmla="*/ 24 h 83"/>
              <a:gd name="T4" fmla="*/ 118 w 295"/>
              <a:gd name="T5" fmla="*/ 0 h 83"/>
              <a:gd name="T6" fmla="*/ 0 w 295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5" h="83">
                <a:moveTo>
                  <a:pt x="181" y="83"/>
                </a:moveTo>
                <a:lnTo>
                  <a:pt x="295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5" name="Freeform 11"/>
          <p:cNvSpPr>
            <a:spLocks noChangeArrowheads="1"/>
          </p:cNvSpPr>
          <p:nvPr/>
        </p:nvSpPr>
        <p:spPr bwMode="auto">
          <a:xfrm>
            <a:off x="1543050" y="979488"/>
            <a:ext cx="193675" cy="423862"/>
          </a:xfrm>
          <a:custGeom>
            <a:avLst/>
            <a:gdLst>
              <a:gd name="T0" fmla="*/ 0 w 122"/>
              <a:gd name="T1" fmla="*/ 267 h 267"/>
              <a:gd name="T2" fmla="*/ 109 w 122"/>
              <a:gd name="T3" fmla="*/ 209 h 267"/>
              <a:gd name="T4" fmla="*/ 122 w 122"/>
              <a:gd name="T5" fmla="*/ 0 h 267"/>
              <a:gd name="T6" fmla="*/ 5 w 122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" h="267">
                <a:moveTo>
                  <a:pt x="0" y="267"/>
                </a:moveTo>
                <a:lnTo>
                  <a:pt x="109" y="209"/>
                </a:lnTo>
                <a:lnTo>
                  <a:pt x="122" y="0"/>
                </a:lnTo>
                <a:lnTo>
                  <a:pt x="5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6E6E6E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6" name="Freeform 12"/>
          <p:cNvSpPr>
            <a:spLocks noChangeArrowheads="1"/>
          </p:cNvSpPr>
          <p:nvPr/>
        </p:nvSpPr>
        <p:spPr bwMode="auto">
          <a:xfrm>
            <a:off x="1262063" y="1023938"/>
            <a:ext cx="290512" cy="381000"/>
          </a:xfrm>
          <a:custGeom>
            <a:avLst/>
            <a:gdLst>
              <a:gd name="T0" fmla="*/ 5 w 183"/>
              <a:gd name="T1" fmla="*/ 0 h 240"/>
              <a:gd name="T2" fmla="*/ 183 w 183"/>
              <a:gd name="T3" fmla="*/ 28 h 240"/>
              <a:gd name="T4" fmla="*/ 176 w 183"/>
              <a:gd name="T5" fmla="*/ 240 h 240"/>
              <a:gd name="T6" fmla="*/ 0 w 183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3" h="240">
                <a:moveTo>
                  <a:pt x="5" y="0"/>
                </a:moveTo>
                <a:lnTo>
                  <a:pt x="183" y="28"/>
                </a:lnTo>
                <a:lnTo>
                  <a:pt x="176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AFAFAF"/>
          </a:soli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7" name="Freeform 13"/>
          <p:cNvSpPr>
            <a:spLocks noChangeArrowheads="1"/>
          </p:cNvSpPr>
          <p:nvPr/>
        </p:nvSpPr>
        <p:spPr bwMode="auto">
          <a:xfrm>
            <a:off x="1298575" y="1069975"/>
            <a:ext cx="212725" cy="292100"/>
          </a:xfrm>
          <a:custGeom>
            <a:avLst/>
            <a:gdLst>
              <a:gd name="T0" fmla="*/ 7 w 134"/>
              <a:gd name="T1" fmla="*/ 0 h 184"/>
              <a:gd name="T2" fmla="*/ 134 w 134"/>
              <a:gd name="T3" fmla="*/ 23 h 184"/>
              <a:gd name="T4" fmla="*/ 130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7" y="0"/>
                </a:moveTo>
                <a:lnTo>
                  <a:pt x="134" y="23"/>
                </a:lnTo>
                <a:lnTo>
                  <a:pt x="130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AFAFAF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8" name="Text Box 14"/>
          <p:cNvSpPr txBox="1">
            <a:spLocks noChangeArrowheads="1"/>
          </p:cNvSpPr>
          <p:nvPr/>
        </p:nvSpPr>
        <p:spPr bwMode="auto">
          <a:xfrm>
            <a:off x="1301750" y="1050925"/>
            <a:ext cx="200025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FAFAF"/>
                </a:solidFill>
              </a:rPr>
              <a:t>C</a:t>
            </a:r>
          </a:p>
        </p:txBody>
      </p:sp>
      <p:sp>
        <p:nvSpPr>
          <p:cNvPr id="11279" name="Freeform 15"/>
          <p:cNvSpPr>
            <a:spLocks noChangeArrowheads="1"/>
          </p:cNvSpPr>
          <p:nvPr/>
        </p:nvSpPr>
        <p:spPr bwMode="auto">
          <a:xfrm>
            <a:off x="2103438" y="1016000"/>
            <a:ext cx="550862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0" name="Freeform 16"/>
          <p:cNvSpPr>
            <a:spLocks noChangeArrowheads="1"/>
          </p:cNvSpPr>
          <p:nvPr/>
        </p:nvSpPr>
        <p:spPr bwMode="auto">
          <a:xfrm>
            <a:off x="2436813" y="1054100"/>
            <a:ext cx="217487" cy="454025"/>
          </a:xfrm>
          <a:custGeom>
            <a:avLst/>
            <a:gdLst>
              <a:gd name="T0" fmla="*/ 6 w 137"/>
              <a:gd name="T1" fmla="*/ 286 h 286"/>
              <a:gd name="T2" fmla="*/ 137 w 137"/>
              <a:gd name="T3" fmla="*/ 189 h 286"/>
              <a:gd name="T4" fmla="*/ 135 w 137"/>
              <a:gd name="T5" fmla="*/ 0 h 286"/>
              <a:gd name="T6" fmla="*/ 0 w 137"/>
              <a:gd name="T7" fmla="*/ 67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6">
                <a:moveTo>
                  <a:pt x="6" y="286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1" name="Freeform 17"/>
          <p:cNvSpPr>
            <a:spLocks noChangeArrowheads="1"/>
          </p:cNvSpPr>
          <p:nvPr/>
        </p:nvSpPr>
        <p:spPr bwMode="auto">
          <a:xfrm>
            <a:off x="2100263" y="1111250"/>
            <a:ext cx="338137" cy="420688"/>
          </a:xfrm>
          <a:custGeom>
            <a:avLst/>
            <a:gdLst>
              <a:gd name="T0" fmla="*/ 0 w 213"/>
              <a:gd name="T1" fmla="*/ 0 h 265"/>
              <a:gd name="T2" fmla="*/ 213 w 213"/>
              <a:gd name="T3" fmla="*/ 31 h 265"/>
              <a:gd name="T4" fmla="*/ 213 w 213"/>
              <a:gd name="T5" fmla="*/ 265 h 265"/>
              <a:gd name="T6" fmla="*/ 0 w 213"/>
              <a:gd name="T7" fmla="*/ 227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5">
                <a:moveTo>
                  <a:pt x="0" y="0"/>
                </a:moveTo>
                <a:lnTo>
                  <a:pt x="213" y="31"/>
                </a:lnTo>
                <a:lnTo>
                  <a:pt x="213" y="265"/>
                </a:lnTo>
                <a:lnTo>
                  <a:pt x="0" y="227"/>
                </a:lnTo>
                <a:close/>
              </a:path>
            </a:pathLst>
          </a:custGeom>
          <a:solidFill>
            <a:srgbClr val="6E6E6E"/>
          </a:solidFill>
          <a:ln w="12700">
            <a:solidFill>
              <a:srgbClr val="6E6E6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2" name="Freeform 18"/>
          <p:cNvSpPr>
            <a:spLocks noChangeArrowheads="1"/>
          </p:cNvSpPr>
          <p:nvPr/>
        </p:nvSpPr>
        <p:spPr bwMode="auto">
          <a:xfrm>
            <a:off x="2139950" y="1165225"/>
            <a:ext cx="249238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2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2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3" name="Text Box 19"/>
          <p:cNvSpPr txBox="1">
            <a:spLocks noChangeArrowheads="1"/>
          </p:cNvSpPr>
          <p:nvPr/>
        </p:nvSpPr>
        <p:spPr bwMode="auto">
          <a:xfrm>
            <a:off x="2216150" y="1162050"/>
            <a:ext cx="106363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1284" name="Freeform 20"/>
          <p:cNvSpPr>
            <a:spLocks noChangeArrowheads="1"/>
          </p:cNvSpPr>
          <p:nvPr/>
        </p:nvSpPr>
        <p:spPr bwMode="auto">
          <a:xfrm>
            <a:off x="2389188" y="1109663"/>
            <a:ext cx="563562" cy="179387"/>
          </a:xfrm>
          <a:custGeom>
            <a:avLst/>
            <a:gdLst>
              <a:gd name="T0" fmla="*/ 219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4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19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5" name="Freeform 21"/>
          <p:cNvSpPr>
            <a:spLocks noChangeArrowheads="1"/>
          </p:cNvSpPr>
          <p:nvPr/>
        </p:nvSpPr>
        <p:spPr bwMode="auto">
          <a:xfrm>
            <a:off x="2735263" y="11668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6" name="Freeform 22"/>
          <p:cNvSpPr>
            <a:spLocks noChangeArrowheads="1"/>
          </p:cNvSpPr>
          <p:nvPr/>
        </p:nvSpPr>
        <p:spPr bwMode="auto">
          <a:xfrm>
            <a:off x="2389188" y="1216025"/>
            <a:ext cx="347662" cy="454025"/>
          </a:xfrm>
          <a:custGeom>
            <a:avLst/>
            <a:gdLst>
              <a:gd name="T0" fmla="*/ 0 w 219"/>
              <a:gd name="T1" fmla="*/ 0 h 286"/>
              <a:gd name="T2" fmla="*/ 217 w 219"/>
              <a:gd name="T3" fmla="*/ 45 h 286"/>
              <a:gd name="T4" fmla="*/ 219 w 219"/>
              <a:gd name="T5" fmla="*/ 286 h 286"/>
              <a:gd name="T6" fmla="*/ 2 w 219"/>
              <a:gd name="T7" fmla="*/ 23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6">
                <a:moveTo>
                  <a:pt x="0" y="0"/>
                </a:moveTo>
                <a:lnTo>
                  <a:pt x="217" y="45"/>
                </a:lnTo>
                <a:lnTo>
                  <a:pt x="219" y="286"/>
                </a:lnTo>
                <a:lnTo>
                  <a:pt x="2" y="236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7" name="Freeform 23"/>
          <p:cNvSpPr>
            <a:spLocks noChangeArrowheads="1"/>
          </p:cNvSpPr>
          <p:nvPr/>
        </p:nvSpPr>
        <p:spPr bwMode="auto">
          <a:xfrm>
            <a:off x="2430463" y="1265238"/>
            <a:ext cx="263525" cy="347662"/>
          </a:xfrm>
          <a:custGeom>
            <a:avLst/>
            <a:gdLst>
              <a:gd name="T0" fmla="*/ 0 w 166"/>
              <a:gd name="T1" fmla="*/ 0 h 219"/>
              <a:gd name="T2" fmla="*/ 165 w 166"/>
              <a:gd name="T3" fmla="*/ 37 h 219"/>
              <a:gd name="T4" fmla="*/ 166 w 166"/>
              <a:gd name="T5" fmla="*/ 219 h 219"/>
              <a:gd name="T6" fmla="*/ 2 w 166"/>
              <a:gd name="T7" fmla="*/ 184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19">
                <a:moveTo>
                  <a:pt x="0" y="0"/>
                </a:moveTo>
                <a:lnTo>
                  <a:pt x="165" y="37"/>
                </a:lnTo>
                <a:lnTo>
                  <a:pt x="166" y="219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8" name="Text Box 24"/>
          <p:cNvSpPr txBox="1">
            <a:spLocks noChangeArrowheads="1"/>
          </p:cNvSpPr>
          <p:nvPr/>
        </p:nvSpPr>
        <p:spPr bwMode="auto">
          <a:xfrm>
            <a:off x="2478088" y="129381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1289" name="Freeform 25"/>
          <p:cNvSpPr>
            <a:spLocks noChangeArrowheads="1"/>
          </p:cNvSpPr>
          <p:nvPr/>
        </p:nvSpPr>
        <p:spPr bwMode="auto">
          <a:xfrm>
            <a:off x="1944688" y="1023938"/>
            <a:ext cx="155575" cy="457200"/>
          </a:xfrm>
          <a:custGeom>
            <a:avLst/>
            <a:gdLst>
              <a:gd name="T0" fmla="*/ 1 w 98"/>
              <a:gd name="T1" fmla="*/ 288 h 288"/>
              <a:gd name="T2" fmla="*/ 93 w 98"/>
              <a:gd name="T3" fmla="*/ 218 h 288"/>
              <a:gd name="T4" fmla="*/ 98 w 98"/>
              <a:gd name="T5" fmla="*/ 0 h 288"/>
              <a:gd name="T6" fmla="*/ 0 w 98"/>
              <a:gd name="T7" fmla="*/ 66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8">
                <a:moveTo>
                  <a:pt x="1" y="288"/>
                </a:moveTo>
                <a:lnTo>
                  <a:pt x="93" y="218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90" name="Freeform 26"/>
          <p:cNvSpPr>
            <a:spLocks noChangeArrowheads="1"/>
          </p:cNvSpPr>
          <p:nvPr/>
        </p:nvSpPr>
        <p:spPr bwMode="auto">
          <a:xfrm>
            <a:off x="1611313" y="1006475"/>
            <a:ext cx="488950" cy="125413"/>
          </a:xfrm>
          <a:custGeom>
            <a:avLst/>
            <a:gdLst>
              <a:gd name="T0" fmla="*/ 213 w 308"/>
              <a:gd name="T1" fmla="*/ 79 h 79"/>
              <a:gd name="T2" fmla="*/ 308 w 308"/>
              <a:gd name="T3" fmla="*/ 10 h 79"/>
              <a:gd name="T4" fmla="*/ 121 w 308"/>
              <a:gd name="T5" fmla="*/ 0 h 79"/>
              <a:gd name="T6" fmla="*/ 0 w 308"/>
              <a:gd name="T7" fmla="*/ 64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9">
                <a:moveTo>
                  <a:pt x="213" y="79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91" name="Freeform 27"/>
          <p:cNvSpPr>
            <a:spLocks noChangeArrowheads="1"/>
          </p:cNvSpPr>
          <p:nvPr/>
        </p:nvSpPr>
        <p:spPr bwMode="auto">
          <a:xfrm>
            <a:off x="1614488" y="1106488"/>
            <a:ext cx="336550" cy="373062"/>
          </a:xfrm>
          <a:custGeom>
            <a:avLst/>
            <a:gdLst>
              <a:gd name="T0" fmla="*/ 0 w 212"/>
              <a:gd name="T1" fmla="*/ 0 h 235"/>
              <a:gd name="T2" fmla="*/ 207 w 212"/>
              <a:gd name="T3" fmla="*/ 13 h 235"/>
              <a:gd name="T4" fmla="*/ 212 w 212"/>
              <a:gd name="T5" fmla="*/ 235 h 235"/>
              <a:gd name="T6" fmla="*/ 2 w 212"/>
              <a:gd name="T7" fmla="*/ 214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2" h="235">
                <a:moveTo>
                  <a:pt x="0" y="0"/>
                </a:moveTo>
                <a:lnTo>
                  <a:pt x="207" y="13"/>
                </a:lnTo>
                <a:lnTo>
                  <a:pt x="212" y="235"/>
                </a:lnTo>
                <a:lnTo>
                  <a:pt x="2" y="214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92" name="Freeform 28"/>
          <p:cNvSpPr>
            <a:spLocks noChangeArrowheads="1"/>
          </p:cNvSpPr>
          <p:nvPr/>
        </p:nvSpPr>
        <p:spPr bwMode="auto">
          <a:xfrm>
            <a:off x="1652588" y="1155700"/>
            <a:ext cx="254000" cy="276225"/>
          </a:xfrm>
          <a:custGeom>
            <a:avLst/>
            <a:gdLst>
              <a:gd name="T0" fmla="*/ 0 w 160"/>
              <a:gd name="T1" fmla="*/ 0 h 174"/>
              <a:gd name="T2" fmla="*/ 157 w 160"/>
              <a:gd name="T3" fmla="*/ 10 h 174"/>
              <a:gd name="T4" fmla="*/ 160 w 160"/>
              <a:gd name="T5" fmla="*/ 174 h 174"/>
              <a:gd name="T6" fmla="*/ 1 w 160"/>
              <a:gd name="T7" fmla="*/ 159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4">
                <a:moveTo>
                  <a:pt x="0" y="0"/>
                </a:moveTo>
                <a:lnTo>
                  <a:pt x="157" y="10"/>
                </a:lnTo>
                <a:lnTo>
                  <a:pt x="160" y="174"/>
                </a:lnTo>
                <a:lnTo>
                  <a:pt x="1" y="159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93" name="Text Box 29"/>
          <p:cNvSpPr txBox="1">
            <a:spLocks noChangeArrowheads="1"/>
          </p:cNvSpPr>
          <p:nvPr/>
        </p:nvSpPr>
        <p:spPr bwMode="auto">
          <a:xfrm>
            <a:off x="1973263" y="1106488"/>
            <a:ext cx="77787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E4E4E"/>
                </a:solidFill>
              </a:rPr>
              <a:t>/</a:t>
            </a:r>
          </a:p>
        </p:txBody>
      </p:sp>
      <p:sp>
        <p:nvSpPr>
          <p:cNvPr id="11294" name="Text Box 30"/>
          <p:cNvSpPr txBox="1">
            <a:spLocks noChangeArrowheads="1"/>
          </p:cNvSpPr>
          <p:nvPr/>
        </p:nvSpPr>
        <p:spPr bwMode="auto">
          <a:xfrm>
            <a:off x="1692275" y="1135063"/>
            <a:ext cx="1714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1295" name="Freeform 31"/>
          <p:cNvSpPr>
            <a:spLocks noChangeArrowheads="1"/>
          </p:cNvSpPr>
          <p:nvPr/>
        </p:nvSpPr>
        <p:spPr bwMode="auto">
          <a:xfrm>
            <a:off x="1135063" y="569913"/>
            <a:ext cx="482600" cy="96837"/>
          </a:xfrm>
          <a:custGeom>
            <a:avLst/>
            <a:gdLst>
              <a:gd name="T0" fmla="*/ 219 w 304"/>
              <a:gd name="T1" fmla="*/ 61 h 61"/>
              <a:gd name="T2" fmla="*/ 304 w 304"/>
              <a:gd name="T3" fmla="*/ 6 h 61"/>
              <a:gd name="T4" fmla="*/ 101 w 304"/>
              <a:gd name="T5" fmla="*/ 0 h 61"/>
              <a:gd name="T6" fmla="*/ 0 w 304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61">
                <a:moveTo>
                  <a:pt x="219" y="61"/>
                </a:moveTo>
                <a:lnTo>
                  <a:pt x="304" y="6"/>
                </a:lnTo>
                <a:lnTo>
                  <a:pt x="101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96" name="Freeform 32"/>
          <p:cNvSpPr>
            <a:spLocks noChangeArrowheads="1"/>
          </p:cNvSpPr>
          <p:nvPr/>
        </p:nvSpPr>
        <p:spPr bwMode="auto">
          <a:xfrm>
            <a:off x="1457325" y="5842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2 w 100"/>
              <a:gd name="T3" fmla="*/ 196 h 272"/>
              <a:gd name="T4" fmla="*/ 100 w 100"/>
              <a:gd name="T5" fmla="*/ 0 h 272"/>
              <a:gd name="T6" fmla="*/ 4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2" y="196"/>
                </a:lnTo>
                <a:lnTo>
                  <a:pt x="100" y="0"/>
                </a:lnTo>
                <a:lnTo>
                  <a:pt x="4" y="52"/>
                </a:lnTo>
                <a:close/>
              </a:path>
            </a:pathLst>
          </a:custGeom>
          <a:gradFill rotWithShape="0">
            <a:gsLst>
              <a:gs pos="0">
                <a:srgbClr val="5A5A5A"/>
              </a:gs>
              <a:gs pos="50000">
                <a:srgbClr val="DCDCDC"/>
              </a:gs>
              <a:gs pos="100000">
                <a:srgbClr val="5A5A5A"/>
              </a:gs>
            </a:gsLst>
            <a:lin ang="18900000" scaled="1"/>
          </a:gradFill>
          <a:ln w="12700">
            <a:solidFill>
              <a:srgbClr val="5A5A5A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97" name="Freeform 33"/>
          <p:cNvSpPr>
            <a:spLocks noChangeArrowheads="1"/>
          </p:cNvSpPr>
          <p:nvPr/>
        </p:nvSpPr>
        <p:spPr bwMode="auto">
          <a:xfrm>
            <a:off x="1130300" y="650875"/>
            <a:ext cx="330200" cy="365125"/>
          </a:xfrm>
          <a:custGeom>
            <a:avLst/>
            <a:gdLst>
              <a:gd name="T0" fmla="*/ 0 w 208"/>
              <a:gd name="T1" fmla="*/ 0 h 230"/>
              <a:gd name="T2" fmla="*/ 208 w 208"/>
              <a:gd name="T3" fmla="*/ 8 h 230"/>
              <a:gd name="T4" fmla="*/ 208 w 208"/>
              <a:gd name="T5" fmla="*/ 230 h 230"/>
              <a:gd name="T6" fmla="*/ 0 w 208"/>
              <a:gd name="T7" fmla="*/ 21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0">
                <a:moveTo>
                  <a:pt x="0" y="0"/>
                </a:moveTo>
                <a:lnTo>
                  <a:pt x="208" y="8"/>
                </a:lnTo>
                <a:lnTo>
                  <a:pt x="208" y="230"/>
                </a:lnTo>
                <a:lnTo>
                  <a:pt x="0" y="211"/>
                </a:lnTo>
                <a:close/>
              </a:path>
            </a:pathLst>
          </a:custGeom>
          <a:solidFill>
            <a:srgbClr val="4C4C4C"/>
          </a:solidFill>
          <a:ln w="12700">
            <a:solidFill>
              <a:srgbClr val="4C4C4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98" name="Freeform 34"/>
          <p:cNvSpPr>
            <a:spLocks noChangeArrowheads="1"/>
          </p:cNvSpPr>
          <p:nvPr/>
        </p:nvSpPr>
        <p:spPr bwMode="auto">
          <a:xfrm>
            <a:off x="1168400" y="692150"/>
            <a:ext cx="255588" cy="280988"/>
          </a:xfrm>
          <a:custGeom>
            <a:avLst/>
            <a:gdLst>
              <a:gd name="T0" fmla="*/ 0 w 161"/>
              <a:gd name="T1" fmla="*/ 0 h 177"/>
              <a:gd name="T2" fmla="*/ 161 w 161"/>
              <a:gd name="T3" fmla="*/ 8 h 177"/>
              <a:gd name="T4" fmla="*/ 161 w 161"/>
              <a:gd name="T5" fmla="*/ 177 h 177"/>
              <a:gd name="T6" fmla="*/ 0 w 161"/>
              <a:gd name="T7" fmla="*/ 161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7">
                <a:moveTo>
                  <a:pt x="0" y="0"/>
                </a:moveTo>
                <a:lnTo>
                  <a:pt x="161" y="8"/>
                </a:lnTo>
                <a:lnTo>
                  <a:pt x="161" y="177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99" name="Text Box 35"/>
          <p:cNvSpPr txBox="1">
            <a:spLocks noChangeArrowheads="1"/>
          </p:cNvSpPr>
          <p:nvPr/>
        </p:nvSpPr>
        <p:spPr bwMode="auto">
          <a:xfrm>
            <a:off x="1223963" y="676275"/>
            <a:ext cx="10795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555555"/>
                </a:solidFill>
              </a:rPr>
              <a:t>I</a:t>
            </a:r>
          </a:p>
        </p:txBody>
      </p:sp>
      <p:sp>
        <p:nvSpPr>
          <p:cNvPr id="11300" name="Freeform 36"/>
          <p:cNvSpPr>
            <a:spLocks noChangeArrowheads="1"/>
          </p:cNvSpPr>
          <p:nvPr/>
        </p:nvSpPr>
        <p:spPr bwMode="auto">
          <a:xfrm>
            <a:off x="1539875" y="584200"/>
            <a:ext cx="493713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301" name="Freeform 37"/>
          <p:cNvSpPr>
            <a:spLocks noChangeArrowheads="1"/>
          </p:cNvSpPr>
          <p:nvPr/>
        </p:nvSpPr>
        <p:spPr bwMode="auto">
          <a:xfrm>
            <a:off x="1874838" y="593725"/>
            <a:ext cx="163512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AFAFAF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302" name="Freeform 38"/>
          <p:cNvSpPr>
            <a:spLocks noChangeArrowheads="1"/>
          </p:cNvSpPr>
          <p:nvPr/>
        </p:nvSpPr>
        <p:spPr bwMode="auto">
          <a:xfrm>
            <a:off x="1530350" y="666750"/>
            <a:ext cx="354013" cy="374650"/>
          </a:xfrm>
          <a:custGeom>
            <a:avLst/>
            <a:gdLst>
              <a:gd name="T0" fmla="*/ 2 w 223"/>
              <a:gd name="T1" fmla="*/ 0 h 236"/>
              <a:gd name="T2" fmla="*/ 223 w 223"/>
              <a:gd name="T3" fmla="*/ 13 h 236"/>
              <a:gd name="T4" fmla="*/ 218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2" y="0"/>
                </a:moveTo>
                <a:lnTo>
                  <a:pt x="223" y="13"/>
                </a:lnTo>
                <a:lnTo>
                  <a:pt x="218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6E6E6E"/>
          </a:solidFill>
          <a:ln w="12700">
            <a:solidFill>
              <a:srgbClr val="6E6E6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303" name="Freeform 39"/>
          <p:cNvSpPr>
            <a:spLocks noChangeArrowheads="1"/>
          </p:cNvSpPr>
          <p:nvPr/>
        </p:nvSpPr>
        <p:spPr bwMode="auto">
          <a:xfrm>
            <a:off x="1571625" y="709613"/>
            <a:ext cx="269875" cy="290512"/>
          </a:xfrm>
          <a:custGeom>
            <a:avLst/>
            <a:gdLst>
              <a:gd name="T0" fmla="*/ 3 w 170"/>
              <a:gd name="T1" fmla="*/ 0 h 183"/>
              <a:gd name="T2" fmla="*/ 170 w 170"/>
              <a:gd name="T3" fmla="*/ 8 h 183"/>
              <a:gd name="T4" fmla="*/ 166 w 170"/>
              <a:gd name="T5" fmla="*/ 183 h 183"/>
              <a:gd name="T6" fmla="*/ 0 w 170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0" h="183">
                <a:moveTo>
                  <a:pt x="3" y="0"/>
                </a:moveTo>
                <a:lnTo>
                  <a:pt x="170" y="8"/>
                </a:lnTo>
                <a:lnTo>
                  <a:pt x="166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304" name="Text Box 40"/>
          <p:cNvSpPr txBox="1">
            <a:spLocks noChangeArrowheads="1"/>
          </p:cNvSpPr>
          <p:nvPr/>
        </p:nvSpPr>
        <p:spPr bwMode="auto">
          <a:xfrm>
            <a:off x="1611313" y="696913"/>
            <a:ext cx="185737" cy="312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1305" name="Freeform 41"/>
          <p:cNvSpPr>
            <a:spLocks noChangeArrowheads="1"/>
          </p:cNvSpPr>
          <p:nvPr/>
        </p:nvSpPr>
        <p:spPr bwMode="auto">
          <a:xfrm>
            <a:off x="1939925" y="742950"/>
            <a:ext cx="363538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4 w 229"/>
              <a:gd name="T7" fmla="*/ 222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4" y="222"/>
                </a:lnTo>
                <a:close/>
              </a:path>
            </a:pathLst>
          </a:custGeom>
          <a:solidFill>
            <a:srgbClr val="AFAFAF"/>
          </a:soli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306" name="Freeform 42"/>
          <p:cNvSpPr>
            <a:spLocks noChangeArrowheads="1"/>
          </p:cNvSpPr>
          <p:nvPr/>
        </p:nvSpPr>
        <p:spPr bwMode="auto">
          <a:xfrm>
            <a:off x="1985963" y="790575"/>
            <a:ext cx="274637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307" name="Freeform 43"/>
          <p:cNvSpPr>
            <a:spLocks noChangeArrowheads="1"/>
          </p:cNvSpPr>
          <p:nvPr/>
        </p:nvSpPr>
        <p:spPr bwMode="auto">
          <a:xfrm>
            <a:off x="1941513" y="682625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308" name="Text Box 44"/>
          <p:cNvSpPr txBox="1">
            <a:spLocks noChangeArrowheads="1"/>
          </p:cNvSpPr>
          <p:nvPr/>
        </p:nvSpPr>
        <p:spPr bwMode="auto">
          <a:xfrm>
            <a:off x="1989138" y="771525"/>
            <a:ext cx="261937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FAFAF"/>
                </a:solidFill>
              </a:rPr>
              <a:t>M</a:t>
            </a:r>
          </a:p>
        </p:txBody>
      </p:sp>
      <p:sp>
        <p:nvSpPr>
          <p:cNvPr id="11309" name="Text Box 45"/>
          <p:cNvSpPr txBox="1">
            <a:spLocks noChangeArrowheads="1"/>
          </p:cNvSpPr>
          <p:nvPr/>
        </p:nvSpPr>
        <p:spPr bwMode="auto">
          <a:xfrm>
            <a:off x="1443038" y="2211388"/>
            <a:ext cx="5368925" cy="4394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515938" indent="-9525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what error logs are available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Log messages written to INETD or FTPD window.  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limited to number of lines available in that window. 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SYSLOGD messages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Requires SYSLOGD to be running.  This is not selectable from the TCPCFG Autostart list.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Automatic logging of Connect, Login, Logout, Warning and other Invalid/Unauthorized  messages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Enhanced session activity logging if the loginfo keyword is defined for the user.  </a:t>
            </a:r>
          </a:p>
        </p:txBody>
      </p:sp>
      <p:sp>
        <p:nvSpPr>
          <p:cNvPr id="11310" name="Text Box 46"/>
          <p:cNvSpPr txBox="1">
            <a:spLocks noChangeArrowheads="1"/>
          </p:cNvSpPr>
          <p:nvPr/>
        </p:nvSpPr>
        <p:spPr bwMode="auto">
          <a:xfrm>
            <a:off x="3040063" y="454025"/>
            <a:ext cx="3875087" cy="8350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sz="2700" b="1">
                <a:solidFill>
                  <a:srgbClr val="000000"/>
                </a:solidFill>
                <a:latin typeface="Arial MT" charset="0"/>
              </a:rPr>
              <a:t>Error Messages, Codes &amp; Logs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1" name="Line 3"/>
          <p:cNvSpPr>
            <a:spLocks noChangeShapeType="1"/>
          </p:cNvSpPr>
          <p:nvPr/>
        </p:nvSpPr>
        <p:spPr bwMode="auto">
          <a:xfrm flipV="1">
            <a:off x="1028700" y="1443038"/>
            <a:ext cx="3175" cy="7915275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2" name="Line 4"/>
          <p:cNvSpPr>
            <a:spLocks noChangeShapeType="1"/>
          </p:cNvSpPr>
          <p:nvPr/>
        </p:nvSpPr>
        <p:spPr bwMode="auto">
          <a:xfrm flipH="1">
            <a:off x="2998788" y="1412875"/>
            <a:ext cx="3946525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3" name="Freeform 5"/>
          <p:cNvSpPr>
            <a:spLocks noChangeArrowheads="1"/>
          </p:cNvSpPr>
          <p:nvPr/>
        </p:nvSpPr>
        <p:spPr bwMode="auto">
          <a:xfrm>
            <a:off x="1192213" y="933450"/>
            <a:ext cx="147637" cy="454025"/>
          </a:xfrm>
          <a:custGeom>
            <a:avLst/>
            <a:gdLst>
              <a:gd name="T0" fmla="*/ 2 w 93"/>
              <a:gd name="T1" fmla="*/ 286 h 286"/>
              <a:gd name="T2" fmla="*/ 93 w 93"/>
              <a:gd name="T3" fmla="*/ 215 h 286"/>
              <a:gd name="T4" fmla="*/ 93 w 93"/>
              <a:gd name="T5" fmla="*/ 0 h 286"/>
              <a:gd name="T6" fmla="*/ 0 w 93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3" h="286">
                <a:moveTo>
                  <a:pt x="2" y="286"/>
                </a:moveTo>
                <a:lnTo>
                  <a:pt x="93" y="215"/>
                </a:lnTo>
                <a:lnTo>
                  <a:pt x="93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E4E4E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4" name="Freeform 6"/>
          <p:cNvSpPr>
            <a:spLocks noChangeArrowheads="1"/>
          </p:cNvSpPr>
          <p:nvPr/>
        </p:nvSpPr>
        <p:spPr bwMode="auto">
          <a:xfrm>
            <a:off x="854075" y="1009650"/>
            <a:ext cx="339725" cy="379413"/>
          </a:xfrm>
          <a:custGeom>
            <a:avLst/>
            <a:gdLst>
              <a:gd name="T0" fmla="*/ 0 w 214"/>
              <a:gd name="T1" fmla="*/ 0 h 239"/>
              <a:gd name="T2" fmla="*/ 214 w 214"/>
              <a:gd name="T3" fmla="*/ 17 h 239"/>
              <a:gd name="T4" fmla="*/ 214 w 214"/>
              <a:gd name="T5" fmla="*/ 239 h 239"/>
              <a:gd name="T6" fmla="*/ 0 w 214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39">
                <a:moveTo>
                  <a:pt x="0" y="0"/>
                </a:moveTo>
                <a:lnTo>
                  <a:pt x="214" y="17"/>
                </a:lnTo>
                <a:lnTo>
                  <a:pt x="214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E4E4E"/>
          </a:solidFill>
          <a:ln w="12700">
            <a:solidFill>
              <a:srgbClr val="4E4E4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5" name="Freeform 7"/>
          <p:cNvSpPr>
            <a:spLocks noChangeArrowheads="1"/>
          </p:cNvSpPr>
          <p:nvPr/>
        </p:nvSpPr>
        <p:spPr bwMode="auto">
          <a:xfrm>
            <a:off x="890588" y="1052513"/>
            <a:ext cx="263525" cy="288925"/>
          </a:xfrm>
          <a:custGeom>
            <a:avLst/>
            <a:gdLst>
              <a:gd name="T0" fmla="*/ 0 w 166"/>
              <a:gd name="T1" fmla="*/ 0 h 182"/>
              <a:gd name="T2" fmla="*/ 166 w 166"/>
              <a:gd name="T3" fmla="*/ 13 h 182"/>
              <a:gd name="T4" fmla="*/ 165 w 166"/>
              <a:gd name="T5" fmla="*/ 182 h 182"/>
              <a:gd name="T6" fmla="*/ 0 w 166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182">
                <a:moveTo>
                  <a:pt x="0" y="0"/>
                </a:moveTo>
                <a:lnTo>
                  <a:pt x="166" y="13"/>
                </a:lnTo>
                <a:lnTo>
                  <a:pt x="165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E4E4E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6" name="Freeform 8"/>
          <p:cNvSpPr>
            <a:spLocks noChangeArrowheads="1"/>
          </p:cNvSpPr>
          <p:nvPr/>
        </p:nvSpPr>
        <p:spPr bwMode="auto">
          <a:xfrm>
            <a:off x="857250" y="914400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1 h 74"/>
              <a:gd name="T4" fmla="*/ 118 w 304"/>
              <a:gd name="T5" fmla="*/ 0 h 74"/>
              <a:gd name="T6" fmla="*/ 0 w 304"/>
              <a:gd name="T7" fmla="*/ 59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1"/>
                </a:lnTo>
                <a:lnTo>
                  <a:pt x="118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7" name="Text Box 9"/>
          <p:cNvSpPr txBox="1">
            <a:spLocks noChangeArrowheads="1"/>
          </p:cNvSpPr>
          <p:nvPr/>
        </p:nvSpPr>
        <p:spPr bwMode="auto">
          <a:xfrm>
            <a:off x="930275" y="1039813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E4E4E"/>
                </a:solidFill>
              </a:rPr>
              <a:t>T</a:t>
            </a:r>
          </a:p>
        </p:txBody>
      </p:sp>
      <p:sp>
        <p:nvSpPr>
          <p:cNvPr id="12298" name="Freeform 10"/>
          <p:cNvSpPr>
            <a:spLocks noChangeArrowheads="1"/>
          </p:cNvSpPr>
          <p:nvPr/>
        </p:nvSpPr>
        <p:spPr bwMode="auto">
          <a:xfrm>
            <a:off x="1271588" y="939800"/>
            <a:ext cx="468312" cy="131763"/>
          </a:xfrm>
          <a:custGeom>
            <a:avLst/>
            <a:gdLst>
              <a:gd name="T0" fmla="*/ 181 w 295"/>
              <a:gd name="T1" fmla="*/ 83 h 83"/>
              <a:gd name="T2" fmla="*/ 295 w 295"/>
              <a:gd name="T3" fmla="*/ 24 h 83"/>
              <a:gd name="T4" fmla="*/ 118 w 295"/>
              <a:gd name="T5" fmla="*/ 0 h 83"/>
              <a:gd name="T6" fmla="*/ 0 w 295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5" h="83">
                <a:moveTo>
                  <a:pt x="181" y="83"/>
                </a:moveTo>
                <a:lnTo>
                  <a:pt x="295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9" name="Freeform 11"/>
          <p:cNvSpPr>
            <a:spLocks noChangeArrowheads="1"/>
          </p:cNvSpPr>
          <p:nvPr/>
        </p:nvSpPr>
        <p:spPr bwMode="auto">
          <a:xfrm>
            <a:off x="1543050" y="979488"/>
            <a:ext cx="193675" cy="423862"/>
          </a:xfrm>
          <a:custGeom>
            <a:avLst/>
            <a:gdLst>
              <a:gd name="T0" fmla="*/ 0 w 122"/>
              <a:gd name="T1" fmla="*/ 267 h 267"/>
              <a:gd name="T2" fmla="*/ 109 w 122"/>
              <a:gd name="T3" fmla="*/ 209 h 267"/>
              <a:gd name="T4" fmla="*/ 122 w 122"/>
              <a:gd name="T5" fmla="*/ 0 h 267"/>
              <a:gd name="T6" fmla="*/ 5 w 122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" h="267">
                <a:moveTo>
                  <a:pt x="0" y="267"/>
                </a:moveTo>
                <a:lnTo>
                  <a:pt x="109" y="209"/>
                </a:lnTo>
                <a:lnTo>
                  <a:pt x="122" y="0"/>
                </a:lnTo>
                <a:lnTo>
                  <a:pt x="5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6E6E6E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0" name="Freeform 12"/>
          <p:cNvSpPr>
            <a:spLocks noChangeArrowheads="1"/>
          </p:cNvSpPr>
          <p:nvPr/>
        </p:nvSpPr>
        <p:spPr bwMode="auto">
          <a:xfrm>
            <a:off x="1262063" y="1023938"/>
            <a:ext cx="290512" cy="381000"/>
          </a:xfrm>
          <a:custGeom>
            <a:avLst/>
            <a:gdLst>
              <a:gd name="T0" fmla="*/ 5 w 183"/>
              <a:gd name="T1" fmla="*/ 0 h 240"/>
              <a:gd name="T2" fmla="*/ 183 w 183"/>
              <a:gd name="T3" fmla="*/ 28 h 240"/>
              <a:gd name="T4" fmla="*/ 176 w 183"/>
              <a:gd name="T5" fmla="*/ 240 h 240"/>
              <a:gd name="T6" fmla="*/ 0 w 183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3" h="240">
                <a:moveTo>
                  <a:pt x="5" y="0"/>
                </a:moveTo>
                <a:lnTo>
                  <a:pt x="183" y="28"/>
                </a:lnTo>
                <a:lnTo>
                  <a:pt x="176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AFAFAF"/>
          </a:soli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1" name="Freeform 13"/>
          <p:cNvSpPr>
            <a:spLocks noChangeArrowheads="1"/>
          </p:cNvSpPr>
          <p:nvPr/>
        </p:nvSpPr>
        <p:spPr bwMode="auto">
          <a:xfrm>
            <a:off x="1298575" y="1069975"/>
            <a:ext cx="212725" cy="292100"/>
          </a:xfrm>
          <a:custGeom>
            <a:avLst/>
            <a:gdLst>
              <a:gd name="T0" fmla="*/ 7 w 134"/>
              <a:gd name="T1" fmla="*/ 0 h 184"/>
              <a:gd name="T2" fmla="*/ 134 w 134"/>
              <a:gd name="T3" fmla="*/ 23 h 184"/>
              <a:gd name="T4" fmla="*/ 130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7" y="0"/>
                </a:moveTo>
                <a:lnTo>
                  <a:pt x="134" y="23"/>
                </a:lnTo>
                <a:lnTo>
                  <a:pt x="130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AFAFAF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2" name="Text Box 14"/>
          <p:cNvSpPr txBox="1">
            <a:spLocks noChangeArrowheads="1"/>
          </p:cNvSpPr>
          <p:nvPr/>
        </p:nvSpPr>
        <p:spPr bwMode="auto">
          <a:xfrm>
            <a:off x="1301750" y="1050925"/>
            <a:ext cx="200025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FAFAF"/>
                </a:solidFill>
              </a:rPr>
              <a:t>C</a:t>
            </a:r>
          </a:p>
        </p:txBody>
      </p:sp>
      <p:sp>
        <p:nvSpPr>
          <p:cNvPr id="12303" name="Freeform 15"/>
          <p:cNvSpPr>
            <a:spLocks noChangeArrowheads="1"/>
          </p:cNvSpPr>
          <p:nvPr/>
        </p:nvSpPr>
        <p:spPr bwMode="auto">
          <a:xfrm>
            <a:off x="2103438" y="1016000"/>
            <a:ext cx="550862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4" name="Freeform 16"/>
          <p:cNvSpPr>
            <a:spLocks noChangeArrowheads="1"/>
          </p:cNvSpPr>
          <p:nvPr/>
        </p:nvSpPr>
        <p:spPr bwMode="auto">
          <a:xfrm>
            <a:off x="2436813" y="1054100"/>
            <a:ext cx="217487" cy="454025"/>
          </a:xfrm>
          <a:custGeom>
            <a:avLst/>
            <a:gdLst>
              <a:gd name="T0" fmla="*/ 6 w 137"/>
              <a:gd name="T1" fmla="*/ 286 h 286"/>
              <a:gd name="T2" fmla="*/ 137 w 137"/>
              <a:gd name="T3" fmla="*/ 189 h 286"/>
              <a:gd name="T4" fmla="*/ 135 w 137"/>
              <a:gd name="T5" fmla="*/ 0 h 286"/>
              <a:gd name="T6" fmla="*/ 0 w 137"/>
              <a:gd name="T7" fmla="*/ 67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6">
                <a:moveTo>
                  <a:pt x="6" y="286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5" name="Freeform 17"/>
          <p:cNvSpPr>
            <a:spLocks noChangeArrowheads="1"/>
          </p:cNvSpPr>
          <p:nvPr/>
        </p:nvSpPr>
        <p:spPr bwMode="auto">
          <a:xfrm>
            <a:off x="2100263" y="1111250"/>
            <a:ext cx="338137" cy="420688"/>
          </a:xfrm>
          <a:custGeom>
            <a:avLst/>
            <a:gdLst>
              <a:gd name="T0" fmla="*/ 0 w 213"/>
              <a:gd name="T1" fmla="*/ 0 h 265"/>
              <a:gd name="T2" fmla="*/ 213 w 213"/>
              <a:gd name="T3" fmla="*/ 31 h 265"/>
              <a:gd name="T4" fmla="*/ 213 w 213"/>
              <a:gd name="T5" fmla="*/ 265 h 265"/>
              <a:gd name="T6" fmla="*/ 0 w 213"/>
              <a:gd name="T7" fmla="*/ 227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5">
                <a:moveTo>
                  <a:pt x="0" y="0"/>
                </a:moveTo>
                <a:lnTo>
                  <a:pt x="213" y="31"/>
                </a:lnTo>
                <a:lnTo>
                  <a:pt x="213" y="265"/>
                </a:lnTo>
                <a:lnTo>
                  <a:pt x="0" y="227"/>
                </a:lnTo>
                <a:close/>
              </a:path>
            </a:pathLst>
          </a:custGeom>
          <a:solidFill>
            <a:srgbClr val="6E6E6E"/>
          </a:solidFill>
          <a:ln w="12700">
            <a:solidFill>
              <a:srgbClr val="6E6E6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6" name="Freeform 18"/>
          <p:cNvSpPr>
            <a:spLocks noChangeArrowheads="1"/>
          </p:cNvSpPr>
          <p:nvPr/>
        </p:nvSpPr>
        <p:spPr bwMode="auto">
          <a:xfrm>
            <a:off x="2139950" y="1165225"/>
            <a:ext cx="249238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2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2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7" name="Text Box 19"/>
          <p:cNvSpPr txBox="1">
            <a:spLocks noChangeArrowheads="1"/>
          </p:cNvSpPr>
          <p:nvPr/>
        </p:nvSpPr>
        <p:spPr bwMode="auto">
          <a:xfrm>
            <a:off x="2216150" y="1162050"/>
            <a:ext cx="106363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2308" name="Freeform 20"/>
          <p:cNvSpPr>
            <a:spLocks noChangeArrowheads="1"/>
          </p:cNvSpPr>
          <p:nvPr/>
        </p:nvSpPr>
        <p:spPr bwMode="auto">
          <a:xfrm>
            <a:off x="2389188" y="1109663"/>
            <a:ext cx="563562" cy="179387"/>
          </a:xfrm>
          <a:custGeom>
            <a:avLst/>
            <a:gdLst>
              <a:gd name="T0" fmla="*/ 219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4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19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9" name="Freeform 21"/>
          <p:cNvSpPr>
            <a:spLocks noChangeArrowheads="1"/>
          </p:cNvSpPr>
          <p:nvPr/>
        </p:nvSpPr>
        <p:spPr bwMode="auto">
          <a:xfrm>
            <a:off x="2735263" y="11668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0" name="Freeform 22"/>
          <p:cNvSpPr>
            <a:spLocks noChangeArrowheads="1"/>
          </p:cNvSpPr>
          <p:nvPr/>
        </p:nvSpPr>
        <p:spPr bwMode="auto">
          <a:xfrm>
            <a:off x="2389188" y="1216025"/>
            <a:ext cx="347662" cy="454025"/>
          </a:xfrm>
          <a:custGeom>
            <a:avLst/>
            <a:gdLst>
              <a:gd name="T0" fmla="*/ 0 w 219"/>
              <a:gd name="T1" fmla="*/ 0 h 286"/>
              <a:gd name="T2" fmla="*/ 217 w 219"/>
              <a:gd name="T3" fmla="*/ 45 h 286"/>
              <a:gd name="T4" fmla="*/ 219 w 219"/>
              <a:gd name="T5" fmla="*/ 286 h 286"/>
              <a:gd name="T6" fmla="*/ 2 w 219"/>
              <a:gd name="T7" fmla="*/ 23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6">
                <a:moveTo>
                  <a:pt x="0" y="0"/>
                </a:moveTo>
                <a:lnTo>
                  <a:pt x="217" y="45"/>
                </a:lnTo>
                <a:lnTo>
                  <a:pt x="219" y="286"/>
                </a:lnTo>
                <a:lnTo>
                  <a:pt x="2" y="236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1" name="Freeform 23"/>
          <p:cNvSpPr>
            <a:spLocks noChangeArrowheads="1"/>
          </p:cNvSpPr>
          <p:nvPr/>
        </p:nvSpPr>
        <p:spPr bwMode="auto">
          <a:xfrm>
            <a:off x="2430463" y="1265238"/>
            <a:ext cx="263525" cy="347662"/>
          </a:xfrm>
          <a:custGeom>
            <a:avLst/>
            <a:gdLst>
              <a:gd name="T0" fmla="*/ 0 w 166"/>
              <a:gd name="T1" fmla="*/ 0 h 219"/>
              <a:gd name="T2" fmla="*/ 165 w 166"/>
              <a:gd name="T3" fmla="*/ 37 h 219"/>
              <a:gd name="T4" fmla="*/ 166 w 166"/>
              <a:gd name="T5" fmla="*/ 219 h 219"/>
              <a:gd name="T6" fmla="*/ 2 w 166"/>
              <a:gd name="T7" fmla="*/ 184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19">
                <a:moveTo>
                  <a:pt x="0" y="0"/>
                </a:moveTo>
                <a:lnTo>
                  <a:pt x="165" y="37"/>
                </a:lnTo>
                <a:lnTo>
                  <a:pt x="166" y="219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2" name="Text Box 24"/>
          <p:cNvSpPr txBox="1">
            <a:spLocks noChangeArrowheads="1"/>
          </p:cNvSpPr>
          <p:nvPr/>
        </p:nvSpPr>
        <p:spPr bwMode="auto">
          <a:xfrm>
            <a:off x="2478088" y="129381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2313" name="Freeform 25"/>
          <p:cNvSpPr>
            <a:spLocks noChangeArrowheads="1"/>
          </p:cNvSpPr>
          <p:nvPr/>
        </p:nvSpPr>
        <p:spPr bwMode="auto">
          <a:xfrm>
            <a:off x="1944688" y="1023938"/>
            <a:ext cx="155575" cy="457200"/>
          </a:xfrm>
          <a:custGeom>
            <a:avLst/>
            <a:gdLst>
              <a:gd name="T0" fmla="*/ 1 w 98"/>
              <a:gd name="T1" fmla="*/ 288 h 288"/>
              <a:gd name="T2" fmla="*/ 93 w 98"/>
              <a:gd name="T3" fmla="*/ 218 h 288"/>
              <a:gd name="T4" fmla="*/ 98 w 98"/>
              <a:gd name="T5" fmla="*/ 0 h 288"/>
              <a:gd name="T6" fmla="*/ 0 w 98"/>
              <a:gd name="T7" fmla="*/ 66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8">
                <a:moveTo>
                  <a:pt x="1" y="288"/>
                </a:moveTo>
                <a:lnTo>
                  <a:pt x="93" y="218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4" name="Freeform 26"/>
          <p:cNvSpPr>
            <a:spLocks noChangeArrowheads="1"/>
          </p:cNvSpPr>
          <p:nvPr/>
        </p:nvSpPr>
        <p:spPr bwMode="auto">
          <a:xfrm>
            <a:off x="1611313" y="1006475"/>
            <a:ext cx="488950" cy="125413"/>
          </a:xfrm>
          <a:custGeom>
            <a:avLst/>
            <a:gdLst>
              <a:gd name="T0" fmla="*/ 213 w 308"/>
              <a:gd name="T1" fmla="*/ 79 h 79"/>
              <a:gd name="T2" fmla="*/ 308 w 308"/>
              <a:gd name="T3" fmla="*/ 10 h 79"/>
              <a:gd name="T4" fmla="*/ 121 w 308"/>
              <a:gd name="T5" fmla="*/ 0 h 79"/>
              <a:gd name="T6" fmla="*/ 0 w 308"/>
              <a:gd name="T7" fmla="*/ 64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9">
                <a:moveTo>
                  <a:pt x="213" y="79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5" name="Freeform 27"/>
          <p:cNvSpPr>
            <a:spLocks noChangeArrowheads="1"/>
          </p:cNvSpPr>
          <p:nvPr/>
        </p:nvSpPr>
        <p:spPr bwMode="auto">
          <a:xfrm>
            <a:off x="1614488" y="1106488"/>
            <a:ext cx="336550" cy="373062"/>
          </a:xfrm>
          <a:custGeom>
            <a:avLst/>
            <a:gdLst>
              <a:gd name="T0" fmla="*/ 0 w 212"/>
              <a:gd name="T1" fmla="*/ 0 h 235"/>
              <a:gd name="T2" fmla="*/ 207 w 212"/>
              <a:gd name="T3" fmla="*/ 13 h 235"/>
              <a:gd name="T4" fmla="*/ 212 w 212"/>
              <a:gd name="T5" fmla="*/ 235 h 235"/>
              <a:gd name="T6" fmla="*/ 2 w 212"/>
              <a:gd name="T7" fmla="*/ 214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2" h="235">
                <a:moveTo>
                  <a:pt x="0" y="0"/>
                </a:moveTo>
                <a:lnTo>
                  <a:pt x="207" y="13"/>
                </a:lnTo>
                <a:lnTo>
                  <a:pt x="212" y="235"/>
                </a:lnTo>
                <a:lnTo>
                  <a:pt x="2" y="214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6" name="Freeform 28"/>
          <p:cNvSpPr>
            <a:spLocks noChangeArrowheads="1"/>
          </p:cNvSpPr>
          <p:nvPr/>
        </p:nvSpPr>
        <p:spPr bwMode="auto">
          <a:xfrm>
            <a:off x="1652588" y="1155700"/>
            <a:ext cx="254000" cy="276225"/>
          </a:xfrm>
          <a:custGeom>
            <a:avLst/>
            <a:gdLst>
              <a:gd name="T0" fmla="*/ 0 w 160"/>
              <a:gd name="T1" fmla="*/ 0 h 174"/>
              <a:gd name="T2" fmla="*/ 157 w 160"/>
              <a:gd name="T3" fmla="*/ 10 h 174"/>
              <a:gd name="T4" fmla="*/ 160 w 160"/>
              <a:gd name="T5" fmla="*/ 174 h 174"/>
              <a:gd name="T6" fmla="*/ 1 w 160"/>
              <a:gd name="T7" fmla="*/ 159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4">
                <a:moveTo>
                  <a:pt x="0" y="0"/>
                </a:moveTo>
                <a:lnTo>
                  <a:pt x="157" y="10"/>
                </a:lnTo>
                <a:lnTo>
                  <a:pt x="160" y="174"/>
                </a:lnTo>
                <a:lnTo>
                  <a:pt x="1" y="159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7" name="Text Box 29"/>
          <p:cNvSpPr txBox="1">
            <a:spLocks noChangeArrowheads="1"/>
          </p:cNvSpPr>
          <p:nvPr/>
        </p:nvSpPr>
        <p:spPr bwMode="auto">
          <a:xfrm>
            <a:off x="1973263" y="1106488"/>
            <a:ext cx="77787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E4E4E"/>
                </a:solidFill>
              </a:rPr>
              <a:t>/</a:t>
            </a:r>
          </a:p>
        </p:txBody>
      </p:sp>
      <p:sp>
        <p:nvSpPr>
          <p:cNvPr id="12318" name="Text Box 30"/>
          <p:cNvSpPr txBox="1">
            <a:spLocks noChangeArrowheads="1"/>
          </p:cNvSpPr>
          <p:nvPr/>
        </p:nvSpPr>
        <p:spPr bwMode="auto">
          <a:xfrm>
            <a:off x="1692275" y="1135063"/>
            <a:ext cx="1714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2319" name="Freeform 31"/>
          <p:cNvSpPr>
            <a:spLocks noChangeArrowheads="1"/>
          </p:cNvSpPr>
          <p:nvPr/>
        </p:nvSpPr>
        <p:spPr bwMode="auto">
          <a:xfrm>
            <a:off x="1135063" y="569913"/>
            <a:ext cx="482600" cy="96837"/>
          </a:xfrm>
          <a:custGeom>
            <a:avLst/>
            <a:gdLst>
              <a:gd name="T0" fmla="*/ 219 w 304"/>
              <a:gd name="T1" fmla="*/ 61 h 61"/>
              <a:gd name="T2" fmla="*/ 304 w 304"/>
              <a:gd name="T3" fmla="*/ 6 h 61"/>
              <a:gd name="T4" fmla="*/ 101 w 304"/>
              <a:gd name="T5" fmla="*/ 0 h 61"/>
              <a:gd name="T6" fmla="*/ 0 w 304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61">
                <a:moveTo>
                  <a:pt x="219" y="61"/>
                </a:moveTo>
                <a:lnTo>
                  <a:pt x="304" y="6"/>
                </a:lnTo>
                <a:lnTo>
                  <a:pt x="101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0" name="Freeform 32"/>
          <p:cNvSpPr>
            <a:spLocks noChangeArrowheads="1"/>
          </p:cNvSpPr>
          <p:nvPr/>
        </p:nvSpPr>
        <p:spPr bwMode="auto">
          <a:xfrm>
            <a:off x="1457325" y="5842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2 w 100"/>
              <a:gd name="T3" fmla="*/ 196 h 272"/>
              <a:gd name="T4" fmla="*/ 100 w 100"/>
              <a:gd name="T5" fmla="*/ 0 h 272"/>
              <a:gd name="T6" fmla="*/ 4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2" y="196"/>
                </a:lnTo>
                <a:lnTo>
                  <a:pt x="100" y="0"/>
                </a:lnTo>
                <a:lnTo>
                  <a:pt x="4" y="52"/>
                </a:lnTo>
                <a:close/>
              </a:path>
            </a:pathLst>
          </a:custGeom>
          <a:gradFill rotWithShape="0">
            <a:gsLst>
              <a:gs pos="0">
                <a:srgbClr val="5A5A5A"/>
              </a:gs>
              <a:gs pos="50000">
                <a:srgbClr val="DCDCDC"/>
              </a:gs>
              <a:gs pos="100000">
                <a:srgbClr val="5A5A5A"/>
              </a:gs>
            </a:gsLst>
            <a:lin ang="18900000" scaled="1"/>
          </a:gradFill>
          <a:ln w="12700">
            <a:solidFill>
              <a:srgbClr val="5A5A5A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1" name="Freeform 33"/>
          <p:cNvSpPr>
            <a:spLocks noChangeArrowheads="1"/>
          </p:cNvSpPr>
          <p:nvPr/>
        </p:nvSpPr>
        <p:spPr bwMode="auto">
          <a:xfrm>
            <a:off x="1130300" y="650875"/>
            <a:ext cx="330200" cy="365125"/>
          </a:xfrm>
          <a:custGeom>
            <a:avLst/>
            <a:gdLst>
              <a:gd name="T0" fmla="*/ 0 w 208"/>
              <a:gd name="T1" fmla="*/ 0 h 230"/>
              <a:gd name="T2" fmla="*/ 208 w 208"/>
              <a:gd name="T3" fmla="*/ 8 h 230"/>
              <a:gd name="T4" fmla="*/ 208 w 208"/>
              <a:gd name="T5" fmla="*/ 230 h 230"/>
              <a:gd name="T6" fmla="*/ 0 w 208"/>
              <a:gd name="T7" fmla="*/ 21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0">
                <a:moveTo>
                  <a:pt x="0" y="0"/>
                </a:moveTo>
                <a:lnTo>
                  <a:pt x="208" y="8"/>
                </a:lnTo>
                <a:lnTo>
                  <a:pt x="208" y="230"/>
                </a:lnTo>
                <a:lnTo>
                  <a:pt x="0" y="211"/>
                </a:lnTo>
                <a:close/>
              </a:path>
            </a:pathLst>
          </a:custGeom>
          <a:solidFill>
            <a:srgbClr val="4C4C4C"/>
          </a:solidFill>
          <a:ln w="12700">
            <a:solidFill>
              <a:srgbClr val="4C4C4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2" name="Freeform 34"/>
          <p:cNvSpPr>
            <a:spLocks noChangeArrowheads="1"/>
          </p:cNvSpPr>
          <p:nvPr/>
        </p:nvSpPr>
        <p:spPr bwMode="auto">
          <a:xfrm>
            <a:off x="1168400" y="692150"/>
            <a:ext cx="255588" cy="280988"/>
          </a:xfrm>
          <a:custGeom>
            <a:avLst/>
            <a:gdLst>
              <a:gd name="T0" fmla="*/ 0 w 161"/>
              <a:gd name="T1" fmla="*/ 0 h 177"/>
              <a:gd name="T2" fmla="*/ 161 w 161"/>
              <a:gd name="T3" fmla="*/ 8 h 177"/>
              <a:gd name="T4" fmla="*/ 161 w 161"/>
              <a:gd name="T5" fmla="*/ 177 h 177"/>
              <a:gd name="T6" fmla="*/ 0 w 161"/>
              <a:gd name="T7" fmla="*/ 161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7">
                <a:moveTo>
                  <a:pt x="0" y="0"/>
                </a:moveTo>
                <a:lnTo>
                  <a:pt x="161" y="8"/>
                </a:lnTo>
                <a:lnTo>
                  <a:pt x="161" y="177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3" name="Text Box 35"/>
          <p:cNvSpPr txBox="1">
            <a:spLocks noChangeArrowheads="1"/>
          </p:cNvSpPr>
          <p:nvPr/>
        </p:nvSpPr>
        <p:spPr bwMode="auto">
          <a:xfrm>
            <a:off x="1223963" y="676275"/>
            <a:ext cx="10795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555555"/>
                </a:solidFill>
              </a:rPr>
              <a:t>I</a:t>
            </a:r>
          </a:p>
        </p:txBody>
      </p:sp>
      <p:sp>
        <p:nvSpPr>
          <p:cNvPr id="12324" name="Freeform 36"/>
          <p:cNvSpPr>
            <a:spLocks noChangeArrowheads="1"/>
          </p:cNvSpPr>
          <p:nvPr/>
        </p:nvSpPr>
        <p:spPr bwMode="auto">
          <a:xfrm>
            <a:off x="1539875" y="584200"/>
            <a:ext cx="493713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5" name="Freeform 37"/>
          <p:cNvSpPr>
            <a:spLocks noChangeArrowheads="1"/>
          </p:cNvSpPr>
          <p:nvPr/>
        </p:nvSpPr>
        <p:spPr bwMode="auto">
          <a:xfrm>
            <a:off x="1874838" y="593725"/>
            <a:ext cx="163512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AFAFAF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6" name="Freeform 38"/>
          <p:cNvSpPr>
            <a:spLocks noChangeArrowheads="1"/>
          </p:cNvSpPr>
          <p:nvPr/>
        </p:nvSpPr>
        <p:spPr bwMode="auto">
          <a:xfrm>
            <a:off x="1530350" y="666750"/>
            <a:ext cx="354013" cy="374650"/>
          </a:xfrm>
          <a:custGeom>
            <a:avLst/>
            <a:gdLst>
              <a:gd name="T0" fmla="*/ 2 w 223"/>
              <a:gd name="T1" fmla="*/ 0 h 236"/>
              <a:gd name="T2" fmla="*/ 223 w 223"/>
              <a:gd name="T3" fmla="*/ 13 h 236"/>
              <a:gd name="T4" fmla="*/ 218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2" y="0"/>
                </a:moveTo>
                <a:lnTo>
                  <a:pt x="223" y="13"/>
                </a:lnTo>
                <a:lnTo>
                  <a:pt x="218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6E6E6E"/>
          </a:solidFill>
          <a:ln w="12700">
            <a:solidFill>
              <a:srgbClr val="6E6E6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7" name="Freeform 39"/>
          <p:cNvSpPr>
            <a:spLocks noChangeArrowheads="1"/>
          </p:cNvSpPr>
          <p:nvPr/>
        </p:nvSpPr>
        <p:spPr bwMode="auto">
          <a:xfrm>
            <a:off x="1571625" y="709613"/>
            <a:ext cx="269875" cy="290512"/>
          </a:xfrm>
          <a:custGeom>
            <a:avLst/>
            <a:gdLst>
              <a:gd name="T0" fmla="*/ 3 w 170"/>
              <a:gd name="T1" fmla="*/ 0 h 183"/>
              <a:gd name="T2" fmla="*/ 170 w 170"/>
              <a:gd name="T3" fmla="*/ 8 h 183"/>
              <a:gd name="T4" fmla="*/ 166 w 170"/>
              <a:gd name="T5" fmla="*/ 183 h 183"/>
              <a:gd name="T6" fmla="*/ 0 w 170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0" h="183">
                <a:moveTo>
                  <a:pt x="3" y="0"/>
                </a:moveTo>
                <a:lnTo>
                  <a:pt x="170" y="8"/>
                </a:lnTo>
                <a:lnTo>
                  <a:pt x="166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8" name="Text Box 40"/>
          <p:cNvSpPr txBox="1">
            <a:spLocks noChangeArrowheads="1"/>
          </p:cNvSpPr>
          <p:nvPr/>
        </p:nvSpPr>
        <p:spPr bwMode="auto">
          <a:xfrm>
            <a:off x="1611313" y="696913"/>
            <a:ext cx="185737" cy="312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2329" name="Freeform 41"/>
          <p:cNvSpPr>
            <a:spLocks noChangeArrowheads="1"/>
          </p:cNvSpPr>
          <p:nvPr/>
        </p:nvSpPr>
        <p:spPr bwMode="auto">
          <a:xfrm>
            <a:off x="1939925" y="742950"/>
            <a:ext cx="363538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4 w 229"/>
              <a:gd name="T7" fmla="*/ 222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4" y="222"/>
                </a:lnTo>
                <a:close/>
              </a:path>
            </a:pathLst>
          </a:custGeom>
          <a:solidFill>
            <a:srgbClr val="AFAFAF"/>
          </a:soli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30" name="Freeform 42"/>
          <p:cNvSpPr>
            <a:spLocks noChangeArrowheads="1"/>
          </p:cNvSpPr>
          <p:nvPr/>
        </p:nvSpPr>
        <p:spPr bwMode="auto">
          <a:xfrm>
            <a:off x="1985963" y="790575"/>
            <a:ext cx="274637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31" name="Freeform 43"/>
          <p:cNvSpPr>
            <a:spLocks noChangeArrowheads="1"/>
          </p:cNvSpPr>
          <p:nvPr/>
        </p:nvSpPr>
        <p:spPr bwMode="auto">
          <a:xfrm>
            <a:off x="1941513" y="682625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32" name="Text Box 44"/>
          <p:cNvSpPr txBox="1">
            <a:spLocks noChangeArrowheads="1"/>
          </p:cNvSpPr>
          <p:nvPr/>
        </p:nvSpPr>
        <p:spPr bwMode="auto">
          <a:xfrm>
            <a:off x="1989138" y="771525"/>
            <a:ext cx="261937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FAFAF"/>
                </a:solidFill>
              </a:rPr>
              <a:t>M</a:t>
            </a:r>
          </a:p>
        </p:txBody>
      </p:sp>
      <p:sp>
        <p:nvSpPr>
          <p:cNvPr id="12333" name="Text Box 45"/>
          <p:cNvSpPr txBox="1">
            <a:spLocks noChangeArrowheads="1"/>
          </p:cNvSpPr>
          <p:nvPr/>
        </p:nvSpPr>
        <p:spPr bwMode="auto">
          <a:xfrm>
            <a:off x="1443038" y="2211388"/>
            <a:ext cx="5243512" cy="77962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515938" indent="-9525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Client cannot login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Unauthorized message response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Check that the user is defined in the TRUSERS file and the Client is using the correct spelling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Client logs in but receives "Cannot set default directory" message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FTPDC cannot place the user in a directory where they have Read and/or Write access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Make sure that the TRUSERS definition for this user has a valid directory for Read and/or write.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FTPD is not logging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SYSLOGD is not running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ETC\SYSLOG.MSG file is empty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SYSLOGD.EXE locks the file while it is running and it may appear to not receive messages.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Enhanced messages are not being logged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TRUSERS missing "loginfo:" keyword 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TRUSERS has incorrect parameters for "loginfo:" keyword</a:t>
            </a:r>
          </a:p>
        </p:txBody>
      </p:sp>
      <p:sp>
        <p:nvSpPr>
          <p:cNvPr id="12334" name="Text Box 46"/>
          <p:cNvSpPr txBox="1">
            <a:spLocks noChangeArrowheads="1"/>
          </p:cNvSpPr>
          <p:nvPr/>
        </p:nvSpPr>
        <p:spPr bwMode="auto">
          <a:xfrm>
            <a:off x="3040063" y="454025"/>
            <a:ext cx="3875087" cy="8350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sz="2700" b="1">
                <a:solidFill>
                  <a:srgbClr val="000000"/>
                </a:solidFill>
                <a:latin typeface="Arial MT" charset="0"/>
              </a:rPr>
              <a:t>Common User Problems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5" name="Line 3"/>
          <p:cNvSpPr>
            <a:spLocks noChangeShapeType="1"/>
          </p:cNvSpPr>
          <p:nvPr/>
        </p:nvSpPr>
        <p:spPr bwMode="auto">
          <a:xfrm flipV="1">
            <a:off x="1028700" y="1443038"/>
            <a:ext cx="3175" cy="7915275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16" name="Line 4"/>
          <p:cNvSpPr>
            <a:spLocks noChangeShapeType="1"/>
          </p:cNvSpPr>
          <p:nvPr/>
        </p:nvSpPr>
        <p:spPr bwMode="auto">
          <a:xfrm flipH="1">
            <a:off x="2998788" y="1412875"/>
            <a:ext cx="3946525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17" name="Freeform 5"/>
          <p:cNvSpPr>
            <a:spLocks noChangeArrowheads="1"/>
          </p:cNvSpPr>
          <p:nvPr/>
        </p:nvSpPr>
        <p:spPr bwMode="auto">
          <a:xfrm>
            <a:off x="1192213" y="933450"/>
            <a:ext cx="147637" cy="454025"/>
          </a:xfrm>
          <a:custGeom>
            <a:avLst/>
            <a:gdLst>
              <a:gd name="T0" fmla="*/ 2 w 93"/>
              <a:gd name="T1" fmla="*/ 286 h 286"/>
              <a:gd name="T2" fmla="*/ 93 w 93"/>
              <a:gd name="T3" fmla="*/ 215 h 286"/>
              <a:gd name="T4" fmla="*/ 93 w 93"/>
              <a:gd name="T5" fmla="*/ 0 h 286"/>
              <a:gd name="T6" fmla="*/ 0 w 93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3" h="286">
                <a:moveTo>
                  <a:pt x="2" y="286"/>
                </a:moveTo>
                <a:lnTo>
                  <a:pt x="93" y="215"/>
                </a:lnTo>
                <a:lnTo>
                  <a:pt x="93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E4E4E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18" name="Freeform 6"/>
          <p:cNvSpPr>
            <a:spLocks noChangeArrowheads="1"/>
          </p:cNvSpPr>
          <p:nvPr/>
        </p:nvSpPr>
        <p:spPr bwMode="auto">
          <a:xfrm>
            <a:off x="854075" y="1009650"/>
            <a:ext cx="339725" cy="379413"/>
          </a:xfrm>
          <a:custGeom>
            <a:avLst/>
            <a:gdLst>
              <a:gd name="T0" fmla="*/ 0 w 214"/>
              <a:gd name="T1" fmla="*/ 0 h 239"/>
              <a:gd name="T2" fmla="*/ 214 w 214"/>
              <a:gd name="T3" fmla="*/ 17 h 239"/>
              <a:gd name="T4" fmla="*/ 214 w 214"/>
              <a:gd name="T5" fmla="*/ 239 h 239"/>
              <a:gd name="T6" fmla="*/ 0 w 214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39">
                <a:moveTo>
                  <a:pt x="0" y="0"/>
                </a:moveTo>
                <a:lnTo>
                  <a:pt x="214" y="17"/>
                </a:lnTo>
                <a:lnTo>
                  <a:pt x="214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E4E4E"/>
          </a:solidFill>
          <a:ln w="12700">
            <a:solidFill>
              <a:srgbClr val="4E4E4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19" name="Freeform 7"/>
          <p:cNvSpPr>
            <a:spLocks noChangeArrowheads="1"/>
          </p:cNvSpPr>
          <p:nvPr/>
        </p:nvSpPr>
        <p:spPr bwMode="auto">
          <a:xfrm>
            <a:off x="890588" y="1052513"/>
            <a:ext cx="263525" cy="288925"/>
          </a:xfrm>
          <a:custGeom>
            <a:avLst/>
            <a:gdLst>
              <a:gd name="T0" fmla="*/ 0 w 166"/>
              <a:gd name="T1" fmla="*/ 0 h 182"/>
              <a:gd name="T2" fmla="*/ 166 w 166"/>
              <a:gd name="T3" fmla="*/ 13 h 182"/>
              <a:gd name="T4" fmla="*/ 165 w 166"/>
              <a:gd name="T5" fmla="*/ 182 h 182"/>
              <a:gd name="T6" fmla="*/ 0 w 166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182">
                <a:moveTo>
                  <a:pt x="0" y="0"/>
                </a:moveTo>
                <a:lnTo>
                  <a:pt x="166" y="13"/>
                </a:lnTo>
                <a:lnTo>
                  <a:pt x="165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E4E4E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0" name="Freeform 8"/>
          <p:cNvSpPr>
            <a:spLocks noChangeArrowheads="1"/>
          </p:cNvSpPr>
          <p:nvPr/>
        </p:nvSpPr>
        <p:spPr bwMode="auto">
          <a:xfrm>
            <a:off x="857250" y="914400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1 h 74"/>
              <a:gd name="T4" fmla="*/ 118 w 304"/>
              <a:gd name="T5" fmla="*/ 0 h 74"/>
              <a:gd name="T6" fmla="*/ 0 w 304"/>
              <a:gd name="T7" fmla="*/ 59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1"/>
                </a:lnTo>
                <a:lnTo>
                  <a:pt x="118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1" name="Text Box 9"/>
          <p:cNvSpPr txBox="1">
            <a:spLocks noChangeArrowheads="1"/>
          </p:cNvSpPr>
          <p:nvPr/>
        </p:nvSpPr>
        <p:spPr bwMode="auto">
          <a:xfrm>
            <a:off x="930275" y="1039813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E4E4E"/>
                </a:solidFill>
              </a:rPr>
              <a:t>T</a:t>
            </a:r>
          </a:p>
        </p:txBody>
      </p:sp>
      <p:sp>
        <p:nvSpPr>
          <p:cNvPr id="13322" name="Freeform 10"/>
          <p:cNvSpPr>
            <a:spLocks noChangeArrowheads="1"/>
          </p:cNvSpPr>
          <p:nvPr/>
        </p:nvSpPr>
        <p:spPr bwMode="auto">
          <a:xfrm>
            <a:off x="1271588" y="939800"/>
            <a:ext cx="468312" cy="131763"/>
          </a:xfrm>
          <a:custGeom>
            <a:avLst/>
            <a:gdLst>
              <a:gd name="T0" fmla="*/ 181 w 295"/>
              <a:gd name="T1" fmla="*/ 83 h 83"/>
              <a:gd name="T2" fmla="*/ 295 w 295"/>
              <a:gd name="T3" fmla="*/ 24 h 83"/>
              <a:gd name="T4" fmla="*/ 118 w 295"/>
              <a:gd name="T5" fmla="*/ 0 h 83"/>
              <a:gd name="T6" fmla="*/ 0 w 295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5" h="83">
                <a:moveTo>
                  <a:pt x="181" y="83"/>
                </a:moveTo>
                <a:lnTo>
                  <a:pt x="295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3" name="Freeform 11"/>
          <p:cNvSpPr>
            <a:spLocks noChangeArrowheads="1"/>
          </p:cNvSpPr>
          <p:nvPr/>
        </p:nvSpPr>
        <p:spPr bwMode="auto">
          <a:xfrm>
            <a:off x="1543050" y="979488"/>
            <a:ext cx="193675" cy="423862"/>
          </a:xfrm>
          <a:custGeom>
            <a:avLst/>
            <a:gdLst>
              <a:gd name="T0" fmla="*/ 0 w 122"/>
              <a:gd name="T1" fmla="*/ 267 h 267"/>
              <a:gd name="T2" fmla="*/ 109 w 122"/>
              <a:gd name="T3" fmla="*/ 209 h 267"/>
              <a:gd name="T4" fmla="*/ 122 w 122"/>
              <a:gd name="T5" fmla="*/ 0 h 267"/>
              <a:gd name="T6" fmla="*/ 5 w 122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" h="267">
                <a:moveTo>
                  <a:pt x="0" y="267"/>
                </a:moveTo>
                <a:lnTo>
                  <a:pt x="109" y="209"/>
                </a:lnTo>
                <a:lnTo>
                  <a:pt x="122" y="0"/>
                </a:lnTo>
                <a:lnTo>
                  <a:pt x="5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6E6E6E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4" name="Freeform 12"/>
          <p:cNvSpPr>
            <a:spLocks noChangeArrowheads="1"/>
          </p:cNvSpPr>
          <p:nvPr/>
        </p:nvSpPr>
        <p:spPr bwMode="auto">
          <a:xfrm>
            <a:off x="1262063" y="1023938"/>
            <a:ext cx="290512" cy="381000"/>
          </a:xfrm>
          <a:custGeom>
            <a:avLst/>
            <a:gdLst>
              <a:gd name="T0" fmla="*/ 5 w 183"/>
              <a:gd name="T1" fmla="*/ 0 h 240"/>
              <a:gd name="T2" fmla="*/ 183 w 183"/>
              <a:gd name="T3" fmla="*/ 28 h 240"/>
              <a:gd name="T4" fmla="*/ 176 w 183"/>
              <a:gd name="T5" fmla="*/ 240 h 240"/>
              <a:gd name="T6" fmla="*/ 0 w 183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3" h="240">
                <a:moveTo>
                  <a:pt x="5" y="0"/>
                </a:moveTo>
                <a:lnTo>
                  <a:pt x="183" y="28"/>
                </a:lnTo>
                <a:lnTo>
                  <a:pt x="176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AFAFAF"/>
          </a:soli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5" name="Freeform 13"/>
          <p:cNvSpPr>
            <a:spLocks noChangeArrowheads="1"/>
          </p:cNvSpPr>
          <p:nvPr/>
        </p:nvSpPr>
        <p:spPr bwMode="auto">
          <a:xfrm>
            <a:off x="1298575" y="1069975"/>
            <a:ext cx="212725" cy="292100"/>
          </a:xfrm>
          <a:custGeom>
            <a:avLst/>
            <a:gdLst>
              <a:gd name="T0" fmla="*/ 7 w 134"/>
              <a:gd name="T1" fmla="*/ 0 h 184"/>
              <a:gd name="T2" fmla="*/ 134 w 134"/>
              <a:gd name="T3" fmla="*/ 23 h 184"/>
              <a:gd name="T4" fmla="*/ 130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7" y="0"/>
                </a:moveTo>
                <a:lnTo>
                  <a:pt x="134" y="23"/>
                </a:lnTo>
                <a:lnTo>
                  <a:pt x="130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AFAFAF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6" name="Text Box 14"/>
          <p:cNvSpPr txBox="1">
            <a:spLocks noChangeArrowheads="1"/>
          </p:cNvSpPr>
          <p:nvPr/>
        </p:nvSpPr>
        <p:spPr bwMode="auto">
          <a:xfrm>
            <a:off x="1301750" y="1050925"/>
            <a:ext cx="200025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FAFAF"/>
                </a:solidFill>
              </a:rPr>
              <a:t>C</a:t>
            </a:r>
          </a:p>
        </p:txBody>
      </p:sp>
      <p:sp>
        <p:nvSpPr>
          <p:cNvPr id="13327" name="Freeform 15"/>
          <p:cNvSpPr>
            <a:spLocks noChangeArrowheads="1"/>
          </p:cNvSpPr>
          <p:nvPr/>
        </p:nvSpPr>
        <p:spPr bwMode="auto">
          <a:xfrm>
            <a:off x="2103438" y="1016000"/>
            <a:ext cx="550862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8" name="Freeform 16"/>
          <p:cNvSpPr>
            <a:spLocks noChangeArrowheads="1"/>
          </p:cNvSpPr>
          <p:nvPr/>
        </p:nvSpPr>
        <p:spPr bwMode="auto">
          <a:xfrm>
            <a:off x="2436813" y="1054100"/>
            <a:ext cx="217487" cy="454025"/>
          </a:xfrm>
          <a:custGeom>
            <a:avLst/>
            <a:gdLst>
              <a:gd name="T0" fmla="*/ 6 w 137"/>
              <a:gd name="T1" fmla="*/ 286 h 286"/>
              <a:gd name="T2" fmla="*/ 137 w 137"/>
              <a:gd name="T3" fmla="*/ 189 h 286"/>
              <a:gd name="T4" fmla="*/ 135 w 137"/>
              <a:gd name="T5" fmla="*/ 0 h 286"/>
              <a:gd name="T6" fmla="*/ 0 w 137"/>
              <a:gd name="T7" fmla="*/ 67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6">
                <a:moveTo>
                  <a:pt x="6" y="286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9" name="Freeform 17"/>
          <p:cNvSpPr>
            <a:spLocks noChangeArrowheads="1"/>
          </p:cNvSpPr>
          <p:nvPr/>
        </p:nvSpPr>
        <p:spPr bwMode="auto">
          <a:xfrm>
            <a:off x="2100263" y="1111250"/>
            <a:ext cx="338137" cy="420688"/>
          </a:xfrm>
          <a:custGeom>
            <a:avLst/>
            <a:gdLst>
              <a:gd name="T0" fmla="*/ 0 w 213"/>
              <a:gd name="T1" fmla="*/ 0 h 265"/>
              <a:gd name="T2" fmla="*/ 213 w 213"/>
              <a:gd name="T3" fmla="*/ 31 h 265"/>
              <a:gd name="T4" fmla="*/ 213 w 213"/>
              <a:gd name="T5" fmla="*/ 265 h 265"/>
              <a:gd name="T6" fmla="*/ 0 w 213"/>
              <a:gd name="T7" fmla="*/ 227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5">
                <a:moveTo>
                  <a:pt x="0" y="0"/>
                </a:moveTo>
                <a:lnTo>
                  <a:pt x="213" y="31"/>
                </a:lnTo>
                <a:lnTo>
                  <a:pt x="213" y="265"/>
                </a:lnTo>
                <a:lnTo>
                  <a:pt x="0" y="227"/>
                </a:lnTo>
                <a:close/>
              </a:path>
            </a:pathLst>
          </a:custGeom>
          <a:solidFill>
            <a:srgbClr val="6E6E6E"/>
          </a:solidFill>
          <a:ln w="12700">
            <a:solidFill>
              <a:srgbClr val="6E6E6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0" name="Freeform 18"/>
          <p:cNvSpPr>
            <a:spLocks noChangeArrowheads="1"/>
          </p:cNvSpPr>
          <p:nvPr/>
        </p:nvSpPr>
        <p:spPr bwMode="auto">
          <a:xfrm>
            <a:off x="2139950" y="1165225"/>
            <a:ext cx="249238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2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2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1" name="Text Box 19"/>
          <p:cNvSpPr txBox="1">
            <a:spLocks noChangeArrowheads="1"/>
          </p:cNvSpPr>
          <p:nvPr/>
        </p:nvSpPr>
        <p:spPr bwMode="auto">
          <a:xfrm>
            <a:off x="2216150" y="1162050"/>
            <a:ext cx="106363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3332" name="Freeform 20"/>
          <p:cNvSpPr>
            <a:spLocks noChangeArrowheads="1"/>
          </p:cNvSpPr>
          <p:nvPr/>
        </p:nvSpPr>
        <p:spPr bwMode="auto">
          <a:xfrm>
            <a:off x="2389188" y="1109663"/>
            <a:ext cx="563562" cy="179387"/>
          </a:xfrm>
          <a:custGeom>
            <a:avLst/>
            <a:gdLst>
              <a:gd name="T0" fmla="*/ 219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4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19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3" name="Freeform 21"/>
          <p:cNvSpPr>
            <a:spLocks noChangeArrowheads="1"/>
          </p:cNvSpPr>
          <p:nvPr/>
        </p:nvSpPr>
        <p:spPr bwMode="auto">
          <a:xfrm>
            <a:off x="2735263" y="11668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4" name="Freeform 22"/>
          <p:cNvSpPr>
            <a:spLocks noChangeArrowheads="1"/>
          </p:cNvSpPr>
          <p:nvPr/>
        </p:nvSpPr>
        <p:spPr bwMode="auto">
          <a:xfrm>
            <a:off x="2389188" y="1216025"/>
            <a:ext cx="347662" cy="454025"/>
          </a:xfrm>
          <a:custGeom>
            <a:avLst/>
            <a:gdLst>
              <a:gd name="T0" fmla="*/ 0 w 219"/>
              <a:gd name="T1" fmla="*/ 0 h 286"/>
              <a:gd name="T2" fmla="*/ 217 w 219"/>
              <a:gd name="T3" fmla="*/ 45 h 286"/>
              <a:gd name="T4" fmla="*/ 219 w 219"/>
              <a:gd name="T5" fmla="*/ 286 h 286"/>
              <a:gd name="T6" fmla="*/ 2 w 219"/>
              <a:gd name="T7" fmla="*/ 23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6">
                <a:moveTo>
                  <a:pt x="0" y="0"/>
                </a:moveTo>
                <a:lnTo>
                  <a:pt x="217" y="45"/>
                </a:lnTo>
                <a:lnTo>
                  <a:pt x="219" y="286"/>
                </a:lnTo>
                <a:lnTo>
                  <a:pt x="2" y="236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5" name="Freeform 23"/>
          <p:cNvSpPr>
            <a:spLocks noChangeArrowheads="1"/>
          </p:cNvSpPr>
          <p:nvPr/>
        </p:nvSpPr>
        <p:spPr bwMode="auto">
          <a:xfrm>
            <a:off x="2430463" y="1265238"/>
            <a:ext cx="263525" cy="347662"/>
          </a:xfrm>
          <a:custGeom>
            <a:avLst/>
            <a:gdLst>
              <a:gd name="T0" fmla="*/ 0 w 166"/>
              <a:gd name="T1" fmla="*/ 0 h 219"/>
              <a:gd name="T2" fmla="*/ 165 w 166"/>
              <a:gd name="T3" fmla="*/ 37 h 219"/>
              <a:gd name="T4" fmla="*/ 166 w 166"/>
              <a:gd name="T5" fmla="*/ 219 h 219"/>
              <a:gd name="T6" fmla="*/ 2 w 166"/>
              <a:gd name="T7" fmla="*/ 184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19">
                <a:moveTo>
                  <a:pt x="0" y="0"/>
                </a:moveTo>
                <a:lnTo>
                  <a:pt x="165" y="37"/>
                </a:lnTo>
                <a:lnTo>
                  <a:pt x="166" y="219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6" name="Text Box 24"/>
          <p:cNvSpPr txBox="1">
            <a:spLocks noChangeArrowheads="1"/>
          </p:cNvSpPr>
          <p:nvPr/>
        </p:nvSpPr>
        <p:spPr bwMode="auto">
          <a:xfrm>
            <a:off x="2478088" y="129381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3337" name="Freeform 25"/>
          <p:cNvSpPr>
            <a:spLocks noChangeArrowheads="1"/>
          </p:cNvSpPr>
          <p:nvPr/>
        </p:nvSpPr>
        <p:spPr bwMode="auto">
          <a:xfrm>
            <a:off x="1944688" y="1023938"/>
            <a:ext cx="155575" cy="457200"/>
          </a:xfrm>
          <a:custGeom>
            <a:avLst/>
            <a:gdLst>
              <a:gd name="T0" fmla="*/ 1 w 98"/>
              <a:gd name="T1" fmla="*/ 288 h 288"/>
              <a:gd name="T2" fmla="*/ 93 w 98"/>
              <a:gd name="T3" fmla="*/ 218 h 288"/>
              <a:gd name="T4" fmla="*/ 98 w 98"/>
              <a:gd name="T5" fmla="*/ 0 h 288"/>
              <a:gd name="T6" fmla="*/ 0 w 98"/>
              <a:gd name="T7" fmla="*/ 66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8">
                <a:moveTo>
                  <a:pt x="1" y="288"/>
                </a:moveTo>
                <a:lnTo>
                  <a:pt x="93" y="218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8" name="Freeform 26"/>
          <p:cNvSpPr>
            <a:spLocks noChangeArrowheads="1"/>
          </p:cNvSpPr>
          <p:nvPr/>
        </p:nvSpPr>
        <p:spPr bwMode="auto">
          <a:xfrm>
            <a:off x="1611313" y="1006475"/>
            <a:ext cx="488950" cy="125413"/>
          </a:xfrm>
          <a:custGeom>
            <a:avLst/>
            <a:gdLst>
              <a:gd name="T0" fmla="*/ 213 w 308"/>
              <a:gd name="T1" fmla="*/ 79 h 79"/>
              <a:gd name="T2" fmla="*/ 308 w 308"/>
              <a:gd name="T3" fmla="*/ 10 h 79"/>
              <a:gd name="T4" fmla="*/ 121 w 308"/>
              <a:gd name="T5" fmla="*/ 0 h 79"/>
              <a:gd name="T6" fmla="*/ 0 w 308"/>
              <a:gd name="T7" fmla="*/ 64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9">
                <a:moveTo>
                  <a:pt x="213" y="79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9" name="Freeform 27"/>
          <p:cNvSpPr>
            <a:spLocks noChangeArrowheads="1"/>
          </p:cNvSpPr>
          <p:nvPr/>
        </p:nvSpPr>
        <p:spPr bwMode="auto">
          <a:xfrm>
            <a:off x="1614488" y="1106488"/>
            <a:ext cx="336550" cy="373062"/>
          </a:xfrm>
          <a:custGeom>
            <a:avLst/>
            <a:gdLst>
              <a:gd name="T0" fmla="*/ 0 w 212"/>
              <a:gd name="T1" fmla="*/ 0 h 235"/>
              <a:gd name="T2" fmla="*/ 207 w 212"/>
              <a:gd name="T3" fmla="*/ 13 h 235"/>
              <a:gd name="T4" fmla="*/ 212 w 212"/>
              <a:gd name="T5" fmla="*/ 235 h 235"/>
              <a:gd name="T6" fmla="*/ 2 w 212"/>
              <a:gd name="T7" fmla="*/ 214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2" h="235">
                <a:moveTo>
                  <a:pt x="0" y="0"/>
                </a:moveTo>
                <a:lnTo>
                  <a:pt x="207" y="13"/>
                </a:lnTo>
                <a:lnTo>
                  <a:pt x="212" y="235"/>
                </a:lnTo>
                <a:lnTo>
                  <a:pt x="2" y="214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40" name="Freeform 28"/>
          <p:cNvSpPr>
            <a:spLocks noChangeArrowheads="1"/>
          </p:cNvSpPr>
          <p:nvPr/>
        </p:nvSpPr>
        <p:spPr bwMode="auto">
          <a:xfrm>
            <a:off x="1652588" y="1155700"/>
            <a:ext cx="254000" cy="276225"/>
          </a:xfrm>
          <a:custGeom>
            <a:avLst/>
            <a:gdLst>
              <a:gd name="T0" fmla="*/ 0 w 160"/>
              <a:gd name="T1" fmla="*/ 0 h 174"/>
              <a:gd name="T2" fmla="*/ 157 w 160"/>
              <a:gd name="T3" fmla="*/ 10 h 174"/>
              <a:gd name="T4" fmla="*/ 160 w 160"/>
              <a:gd name="T5" fmla="*/ 174 h 174"/>
              <a:gd name="T6" fmla="*/ 1 w 160"/>
              <a:gd name="T7" fmla="*/ 159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4">
                <a:moveTo>
                  <a:pt x="0" y="0"/>
                </a:moveTo>
                <a:lnTo>
                  <a:pt x="157" y="10"/>
                </a:lnTo>
                <a:lnTo>
                  <a:pt x="160" y="174"/>
                </a:lnTo>
                <a:lnTo>
                  <a:pt x="1" y="159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41" name="Text Box 29"/>
          <p:cNvSpPr txBox="1">
            <a:spLocks noChangeArrowheads="1"/>
          </p:cNvSpPr>
          <p:nvPr/>
        </p:nvSpPr>
        <p:spPr bwMode="auto">
          <a:xfrm>
            <a:off x="1973263" y="1106488"/>
            <a:ext cx="77787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E4E4E"/>
                </a:solidFill>
              </a:rPr>
              <a:t>/</a:t>
            </a:r>
          </a:p>
        </p:txBody>
      </p:sp>
      <p:sp>
        <p:nvSpPr>
          <p:cNvPr id="13342" name="Text Box 30"/>
          <p:cNvSpPr txBox="1">
            <a:spLocks noChangeArrowheads="1"/>
          </p:cNvSpPr>
          <p:nvPr/>
        </p:nvSpPr>
        <p:spPr bwMode="auto">
          <a:xfrm>
            <a:off x="1692275" y="1135063"/>
            <a:ext cx="1714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3343" name="Freeform 31"/>
          <p:cNvSpPr>
            <a:spLocks noChangeArrowheads="1"/>
          </p:cNvSpPr>
          <p:nvPr/>
        </p:nvSpPr>
        <p:spPr bwMode="auto">
          <a:xfrm>
            <a:off x="1135063" y="569913"/>
            <a:ext cx="482600" cy="96837"/>
          </a:xfrm>
          <a:custGeom>
            <a:avLst/>
            <a:gdLst>
              <a:gd name="T0" fmla="*/ 219 w 304"/>
              <a:gd name="T1" fmla="*/ 61 h 61"/>
              <a:gd name="T2" fmla="*/ 304 w 304"/>
              <a:gd name="T3" fmla="*/ 6 h 61"/>
              <a:gd name="T4" fmla="*/ 101 w 304"/>
              <a:gd name="T5" fmla="*/ 0 h 61"/>
              <a:gd name="T6" fmla="*/ 0 w 304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61">
                <a:moveTo>
                  <a:pt x="219" y="61"/>
                </a:moveTo>
                <a:lnTo>
                  <a:pt x="304" y="6"/>
                </a:lnTo>
                <a:lnTo>
                  <a:pt x="101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44" name="Freeform 32"/>
          <p:cNvSpPr>
            <a:spLocks noChangeArrowheads="1"/>
          </p:cNvSpPr>
          <p:nvPr/>
        </p:nvSpPr>
        <p:spPr bwMode="auto">
          <a:xfrm>
            <a:off x="1457325" y="5842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2 w 100"/>
              <a:gd name="T3" fmla="*/ 196 h 272"/>
              <a:gd name="T4" fmla="*/ 100 w 100"/>
              <a:gd name="T5" fmla="*/ 0 h 272"/>
              <a:gd name="T6" fmla="*/ 4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2" y="196"/>
                </a:lnTo>
                <a:lnTo>
                  <a:pt x="100" y="0"/>
                </a:lnTo>
                <a:lnTo>
                  <a:pt x="4" y="52"/>
                </a:lnTo>
                <a:close/>
              </a:path>
            </a:pathLst>
          </a:custGeom>
          <a:gradFill rotWithShape="0">
            <a:gsLst>
              <a:gs pos="0">
                <a:srgbClr val="5A5A5A"/>
              </a:gs>
              <a:gs pos="50000">
                <a:srgbClr val="DCDCDC"/>
              </a:gs>
              <a:gs pos="100000">
                <a:srgbClr val="5A5A5A"/>
              </a:gs>
            </a:gsLst>
            <a:lin ang="18900000" scaled="1"/>
          </a:gradFill>
          <a:ln w="12700">
            <a:solidFill>
              <a:srgbClr val="5A5A5A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45" name="Freeform 33"/>
          <p:cNvSpPr>
            <a:spLocks noChangeArrowheads="1"/>
          </p:cNvSpPr>
          <p:nvPr/>
        </p:nvSpPr>
        <p:spPr bwMode="auto">
          <a:xfrm>
            <a:off x="1130300" y="650875"/>
            <a:ext cx="330200" cy="365125"/>
          </a:xfrm>
          <a:custGeom>
            <a:avLst/>
            <a:gdLst>
              <a:gd name="T0" fmla="*/ 0 w 208"/>
              <a:gd name="T1" fmla="*/ 0 h 230"/>
              <a:gd name="T2" fmla="*/ 208 w 208"/>
              <a:gd name="T3" fmla="*/ 8 h 230"/>
              <a:gd name="T4" fmla="*/ 208 w 208"/>
              <a:gd name="T5" fmla="*/ 230 h 230"/>
              <a:gd name="T6" fmla="*/ 0 w 208"/>
              <a:gd name="T7" fmla="*/ 21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0">
                <a:moveTo>
                  <a:pt x="0" y="0"/>
                </a:moveTo>
                <a:lnTo>
                  <a:pt x="208" y="8"/>
                </a:lnTo>
                <a:lnTo>
                  <a:pt x="208" y="230"/>
                </a:lnTo>
                <a:lnTo>
                  <a:pt x="0" y="211"/>
                </a:lnTo>
                <a:close/>
              </a:path>
            </a:pathLst>
          </a:custGeom>
          <a:solidFill>
            <a:srgbClr val="4C4C4C"/>
          </a:solidFill>
          <a:ln w="12700">
            <a:solidFill>
              <a:srgbClr val="4C4C4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46" name="Freeform 34"/>
          <p:cNvSpPr>
            <a:spLocks noChangeArrowheads="1"/>
          </p:cNvSpPr>
          <p:nvPr/>
        </p:nvSpPr>
        <p:spPr bwMode="auto">
          <a:xfrm>
            <a:off x="1168400" y="692150"/>
            <a:ext cx="255588" cy="280988"/>
          </a:xfrm>
          <a:custGeom>
            <a:avLst/>
            <a:gdLst>
              <a:gd name="T0" fmla="*/ 0 w 161"/>
              <a:gd name="T1" fmla="*/ 0 h 177"/>
              <a:gd name="T2" fmla="*/ 161 w 161"/>
              <a:gd name="T3" fmla="*/ 8 h 177"/>
              <a:gd name="T4" fmla="*/ 161 w 161"/>
              <a:gd name="T5" fmla="*/ 177 h 177"/>
              <a:gd name="T6" fmla="*/ 0 w 161"/>
              <a:gd name="T7" fmla="*/ 161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7">
                <a:moveTo>
                  <a:pt x="0" y="0"/>
                </a:moveTo>
                <a:lnTo>
                  <a:pt x="161" y="8"/>
                </a:lnTo>
                <a:lnTo>
                  <a:pt x="161" y="177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47" name="Text Box 35"/>
          <p:cNvSpPr txBox="1">
            <a:spLocks noChangeArrowheads="1"/>
          </p:cNvSpPr>
          <p:nvPr/>
        </p:nvSpPr>
        <p:spPr bwMode="auto">
          <a:xfrm>
            <a:off x="1223963" y="676275"/>
            <a:ext cx="10795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555555"/>
                </a:solidFill>
              </a:rPr>
              <a:t>I</a:t>
            </a:r>
          </a:p>
        </p:txBody>
      </p:sp>
      <p:sp>
        <p:nvSpPr>
          <p:cNvPr id="13348" name="Freeform 36"/>
          <p:cNvSpPr>
            <a:spLocks noChangeArrowheads="1"/>
          </p:cNvSpPr>
          <p:nvPr/>
        </p:nvSpPr>
        <p:spPr bwMode="auto">
          <a:xfrm>
            <a:off x="1539875" y="584200"/>
            <a:ext cx="493713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49" name="Freeform 37"/>
          <p:cNvSpPr>
            <a:spLocks noChangeArrowheads="1"/>
          </p:cNvSpPr>
          <p:nvPr/>
        </p:nvSpPr>
        <p:spPr bwMode="auto">
          <a:xfrm>
            <a:off x="1874838" y="593725"/>
            <a:ext cx="163512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AFAFAF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50" name="Freeform 38"/>
          <p:cNvSpPr>
            <a:spLocks noChangeArrowheads="1"/>
          </p:cNvSpPr>
          <p:nvPr/>
        </p:nvSpPr>
        <p:spPr bwMode="auto">
          <a:xfrm>
            <a:off x="1530350" y="666750"/>
            <a:ext cx="354013" cy="374650"/>
          </a:xfrm>
          <a:custGeom>
            <a:avLst/>
            <a:gdLst>
              <a:gd name="T0" fmla="*/ 2 w 223"/>
              <a:gd name="T1" fmla="*/ 0 h 236"/>
              <a:gd name="T2" fmla="*/ 223 w 223"/>
              <a:gd name="T3" fmla="*/ 13 h 236"/>
              <a:gd name="T4" fmla="*/ 218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2" y="0"/>
                </a:moveTo>
                <a:lnTo>
                  <a:pt x="223" y="13"/>
                </a:lnTo>
                <a:lnTo>
                  <a:pt x="218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6E6E6E"/>
          </a:solidFill>
          <a:ln w="12700">
            <a:solidFill>
              <a:srgbClr val="6E6E6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51" name="Freeform 39"/>
          <p:cNvSpPr>
            <a:spLocks noChangeArrowheads="1"/>
          </p:cNvSpPr>
          <p:nvPr/>
        </p:nvSpPr>
        <p:spPr bwMode="auto">
          <a:xfrm>
            <a:off x="1571625" y="709613"/>
            <a:ext cx="269875" cy="290512"/>
          </a:xfrm>
          <a:custGeom>
            <a:avLst/>
            <a:gdLst>
              <a:gd name="T0" fmla="*/ 3 w 170"/>
              <a:gd name="T1" fmla="*/ 0 h 183"/>
              <a:gd name="T2" fmla="*/ 170 w 170"/>
              <a:gd name="T3" fmla="*/ 8 h 183"/>
              <a:gd name="T4" fmla="*/ 166 w 170"/>
              <a:gd name="T5" fmla="*/ 183 h 183"/>
              <a:gd name="T6" fmla="*/ 0 w 170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0" h="183">
                <a:moveTo>
                  <a:pt x="3" y="0"/>
                </a:moveTo>
                <a:lnTo>
                  <a:pt x="170" y="8"/>
                </a:lnTo>
                <a:lnTo>
                  <a:pt x="166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52" name="Text Box 40"/>
          <p:cNvSpPr txBox="1">
            <a:spLocks noChangeArrowheads="1"/>
          </p:cNvSpPr>
          <p:nvPr/>
        </p:nvSpPr>
        <p:spPr bwMode="auto">
          <a:xfrm>
            <a:off x="1611313" y="696913"/>
            <a:ext cx="185737" cy="312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3353" name="Freeform 41"/>
          <p:cNvSpPr>
            <a:spLocks noChangeArrowheads="1"/>
          </p:cNvSpPr>
          <p:nvPr/>
        </p:nvSpPr>
        <p:spPr bwMode="auto">
          <a:xfrm>
            <a:off x="1939925" y="742950"/>
            <a:ext cx="363538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4 w 229"/>
              <a:gd name="T7" fmla="*/ 222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4" y="222"/>
                </a:lnTo>
                <a:close/>
              </a:path>
            </a:pathLst>
          </a:custGeom>
          <a:solidFill>
            <a:srgbClr val="AFAFAF"/>
          </a:soli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54" name="Freeform 42"/>
          <p:cNvSpPr>
            <a:spLocks noChangeArrowheads="1"/>
          </p:cNvSpPr>
          <p:nvPr/>
        </p:nvSpPr>
        <p:spPr bwMode="auto">
          <a:xfrm>
            <a:off x="1985963" y="790575"/>
            <a:ext cx="274637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55" name="Freeform 43"/>
          <p:cNvSpPr>
            <a:spLocks noChangeArrowheads="1"/>
          </p:cNvSpPr>
          <p:nvPr/>
        </p:nvSpPr>
        <p:spPr bwMode="auto">
          <a:xfrm>
            <a:off x="1941513" y="682625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56" name="Text Box 44"/>
          <p:cNvSpPr txBox="1">
            <a:spLocks noChangeArrowheads="1"/>
          </p:cNvSpPr>
          <p:nvPr/>
        </p:nvSpPr>
        <p:spPr bwMode="auto">
          <a:xfrm>
            <a:off x="1989138" y="771525"/>
            <a:ext cx="261937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FAFAF"/>
                </a:solidFill>
              </a:rPr>
              <a:t>M</a:t>
            </a:r>
          </a:p>
        </p:txBody>
      </p:sp>
      <p:sp>
        <p:nvSpPr>
          <p:cNvPr id="13357" name="Text Box 45"/>
          <p:cNvSpPr txBox="1">
            <a:spLocks noChangeArrowheads="1"/>
          </p:cNvSpPr>
          <p:nvPr/>
        </p:nvSpPr>
        <p:spPr bwMode="auto">
          <a:xfrm>
            <a:off x="1443038" y="2322513"/>
            <a:ext cx="5338762" cy="76850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515938" indent="-9525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Questions to ask the user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Can you reproduce the failure and how?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Are there any error messages?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Types of information needed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FTP command trace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Login to the host using line mode FTP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debug &lt;enter&gt; 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reproduce the problem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The trace will be the extra messages that now are displayed to the screen.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FTPD debug trace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Modify TRUSERS file adding:        loginfo: logdbg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Start SYSLOGD and reproduce the error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Stop SYSLOGD and get the ETC\SYSLOG.MSG file to see the trace data. 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Trap in FTPD/FTPDC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Trap register information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FTPD version (date/time from Banner page)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FTPDC version (date/time that is received when you first login to the server).  </a:t>
            </a:r>
          </a:p>
        </p:txBody>
      </p:sp>
      <p:sp>
        <p:nvSpPr>
          <p:cNvPr id="13358" name="Text Box 46"/>
          <p:cNvSpPr txBox="1">
            <a:spLocks noChangeArrowheads="1"/>
          </p:cNvSpPr>
          <p:nvPr/>
        </p:nvSpPr>
        <p:spPr bwMode="auto">
          <a:xfrm>
            <a:off x="3040063" y="454025"/>
            <a:ext cx="3875087" cy="8350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sz="2700" b="1">
                <a:solidFill>
                  <a:srgbClr val="000000"/>
                </a:solidFill>
                <a:latin typeface="Arial MT" charset="0"/>
              </a:rPr>
              <a:t>Debugging &amp; Troubleshooting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9" name="Line 3"/>
          <p:cNvSpPr>
            <a:spLocks noChangeShapeType="1"/>
          </p:cNvSpPr>
          <p:nvPr/>
        </p:nvSpPr>
        <p:spPr bwMode="auto">
          <a:xfrm flipV="1">
            <a:off x="1028700" y="1443038"/>
            <a:ext cx="3175" cy="7915275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0" name="Line 4"/>
          <p:cNvSpPr>
            <a:spLocks noChangeShapeType="1"/>
          </p:cNvSpPr>
          <p:nvPr/>
        </p:nvSpPr>
        <p:spPr bwMode="auto">
          <a:xfrm flipH="1">
            <a:off x="2998788" y="1412875"/>
            <a:ext cx="3946525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1" name="Freeform 5"/>
          <p:cNvSpPr>
            <a:spLocks noChangeArrowheads="1"/>
          </p:cNvSpPr>
          <p:nvPr/>
        </p:nvSpPr>
        <p:spPr bwMode="auto">
          <a:xfrm>
            <a:off x="1192213" y="933450"/>
            <a:ext cx="147637" cy="454025"/>
          </a:xfrm>
          <a:custGeom>
            <a:avLst/>
            <a:gdLst>
              <a:gd name="T0" fmla="*/ 2 w 93"/>
              <a:gd name="T1" fmla="*/ 286 h 286"/>
              <a:gd name="T2" fmla="*/ 93 w 93"/>
              <a:gd name="T3" fmla="*/ 215 h 286"/>
              <a:gd name="T4" fmla="*/ 93 w 93"/>
              <a:gd name="T5" fmla="*/ 0 h 286"/>
              <a:gd name="T6" fmla="*/ 0 w 93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3" h="286">
                <a:moveTo>
                  <a:pt x="2" y="286"/>
                </a:moveTo>
                <a:lnTo>
                  <a:pt x="93" y="215"/>
                </a:lnTo>
                <a:lnTo>
                  <a:pt x="93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E4E4E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2" name="Freeform 6"/>
          <p:cNvSpPr>
            <a:spLocks noChangeArrowheads="1"/>
          </p:cNvSpPr>
          <p:nvPr/>
        </p:nvSpPr>
        <p:spPr bwMode="auto">
          <a:xfrm>
            <a:off x="854075" y="1009650"/>
            <a:ext cx="339725" cy="379413"/>
          </a:xfrm>
          <a:custGeom>
            <a:avLst/>
            <a:gdLst>
              <a:gd name="T0" fmla="*/ 0 w 214"/>
              <a:gd name="T1" fmla="*/ 0 h 239"/>
              <a:gd name="T2" fmla="*/ 214 w 214"/>
              <a:gd name="T3" fmla="*/ 17 h 239"/>
              <a:gd name="T4" fmla="*/ 214 w 214"/>
              <a:gd name="T5" fmla="*/ 239 h 239"/>
              <a:gd name="T6" fmla="*/ 0 w 214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39">
                <a:moveTo>
                  <a:pt x="0" y="0"/>
                </a:moveTo>
                <a:lnTo>
                  <a:pt x="214" y="17"/>
                </a:lnTo>
                <a:lnTo>
                  <a:pt x="214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E4E4E"/>
          </a:solidFill>
          <a:ln w="12700">
            <a:solidFill>
              <a:srgbClr val="4E4E4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3" name="Freeform 7"/>
          <p:cNvSpPr>
            <a:spLocks noChangeArrowheads="1"/>
          </p:cNvSpPr>
          <p:nvPr/>
        </p:nvSpPr>
        <p:spPr bwMode="auto">
          <a:xfrm>
            <a:off x="890588" y="1052513"/>
            <a:ext cx="263525" cy="288925"/>
          </a:xfrm>
          <a:custGeom>
            <a:avLst/>
            <a:gdLst>
              <a:gd name="T0" fmla="*/ 0 w 166"/>
              <a:gd name="T1" fmla="*/ 0 h 182"/>
              <a:gd name="T2" fmla="*/ 166 w 166"/>
              <a:gd name="T3" fmla="*/ 13 h 182"/>
              <a:gd name="T4" fmla="*/ 165 w 166"/>
              <a:gd name="T5" fmla="*/ 182 h 182"/>
              <a:gd name="T6" fmla="*/ 0 w 166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182">
                <a:moveTo>
                  <a:pt x="0" y="0"/>
                </a:moveTo>
                <a:lnTo>
                  <a:pt x="166" y="13"/>
                </a:lnTo>
                <a:lnTo>
                  <a:pt x="165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E4E4E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4" name="Freeform 8"/>
          <p:cNvSpPr>
            <a:spLocks noChangeArrowheads="1"/>
          </p:cNvSpPr>
          <p:nvPr/>
        </p:nvSpPr>
        <p:spPr bwMode="auto">
          <a:xfrm>
            <a:off x="857250" y="914400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1 h 74"/>
              <a:gd name="T4" fmla="*/ 118 w 304"/>
              <a:gd name="T5" fmla="*/ 0 h 74"/>
              <a:gd name="T6" fmla="*/ 0 w 304"/>
              <a:gd name="T7" fmla="*/ 59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1"/>
                </a:lnTo>
                <a:lnTo>
                  <a:pt x="118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5" name="Text Box 9"/>
          <p:cNvSpPr txBox="1">
            <a:spLocks noChangeArrowheads="1"/>
          </p:cNvSpPr>
          <p:nvPr/>
        </p:nvSpPr>
        <p:spPr bwMode="auto">
          <a:xfrm>
            <a:off x="930275" y="1039813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E4E4E"/>
                </a:solidFill>
              </a:rPr>
              <a:t>T</a:t>
            </a:r>
          </a:p>
        </p:txBody>
      </p:sp>
      <p:sp>
        <p:nvSpPr>
          <p:cNvPr id="14346" name="Freeform 10"/>
          <p:cNvSpPr>
            <a:spLocks noChangeArrowheads="1"/>
          </p:cNvSpPr>
          <p:nvPr/>
        </p:nvSpPr>
        <p:spPr bwMode="auto">
          <a:xfrm>
            <a:off x="1271588" y="939800"/>
            <a:ext cx="468312" cy="131763"/>
          </a:xfrm>
          <a:custGeom>
            <a:avLst/>
            <a:gdLst>
              <a:gd name="T0" fmla="*/ 181 w 295"/>
              <a:gd name="T1" fmla="*/ 83 h 83"/>
              <a:gd name="T2" fmla="*/ 295 w 295"/>
              <a:gd name="T3" fmla="*/ 24 h 83"/>
              <a:gd name="T4" fmla="*/ 118 w 295"/>
              <a:gd name="T5" fmla="*/ 0 h 83"/>
              <a:gd name="T6" fmla="*/ 0 w 295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5" h="83">
                <a:moveTo>
                  <a:pt x="181" y="83"/>
                </a:moveTo>
                <a:lnTo>
                  <a:pt x="295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7" name="Freeform 11"/>
          <p:cNvSpPr>
            <a:spLocks noChangeArrowheads="1"/>
          </p:cNvSpPr>
          <p:nvPr/>
        </p:nvSpPr>
        <p:spPr bwMode="auto">
          <a:xfrm>
            <a:off x="1543050" y="979488"/>
            <a:ext cx="193675" cy="423862"/>
          </a:xfrm>
          <a:custGeom>
            <a:avLst/>
            <a:gdLst>
              <a:gd name="T0" fmla="*/ 0 w 122"/>
              <a:gd name="T1" fmla="*/ 267 h 267"/>
              <a:gd name="T2" fmla="*/ 109 w 122"/>
              <a:gd name="T3" fmla="*/ 209 h 267"/>
              <a:gd name="T4" fmla="*/ 122 w 122"/>
              <a:gd name="T5" fmla="*/ 0 h 267"/>
              <a:gd name="T6" fmla="*/ 5 w 122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" h="267">
                <a:moveTo>
                  <a:pt x="0" y="267"/>
                </a:moveTo>
                <a:lnTo>
                  <a:pt x="109" y="209"/>
                </a:lnTo>
                <a:lnTo>
                  <a:pt x="122" y="0"/>
                </a:lnTo>
                <a:lnTo>
                  <a:pt x="5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6E6E6E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8" name="Freeform 12"/>
          <p:cNvSpPr>
            <a:spLocks noChangeArrowheads="1"/>
          </p:cNvSpPr>
          <p:nvPr/>
        </p:nvSpPr>
        <p:spPr bwMode="auto">
          <a:xfrm>
            <a:off x="1262063" y="1023938"/>
            <a:ext cx="290512" cy="381000"/>
          </a:xfrm>
          <a:custGeom>
            <a:avLst/>
            <a:gdLst>
              <a:gd name="T0" fmla="*/ 5 w 183"/>
              <a:gd name="T1" fmla="*/ 0 h 240"/>
              <a:gd name="T2" fmla="*/ 183 w 183"/>
              <a:gd name="T3" fmla="*/ 28 h 240"/>
              <a:gd name="T4" fmla="*/ 176 w 183"/>
              <a:gd name="T5" fmla="*/ 240 h 240"/>
              <a:gd name="T6" fmla="*/ 0 w 183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3" h="240">
                <a:moveTo>
                  <a:pt x="5" y="0"/>
                </a:moveTo>
                <a:lnTo>
                  <a:pt x="183" y="28"/>
                </a:lnTo>
                <a:lnTo>
                  <a:pt x="176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AFAFAF"/>
          </a:soli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9" name="Freeform 13"/>
          <p:cNvSpPr>
            <a:spLocks noChangeArrowheads="1"/>
          </p:cNvSpPr>
          <p:nvPr/>
        </p:nvSpPr>
        <p:spPr bwMode="auto">
          <a:xfrm>
            <a:off x="1298575" y="1069975"/>
            <a:ext cx="212725" cy="292100"/>
          </a:xfrm>
          <a:custGeom>
            <a:avLst/>
            <a:gdLst>
              <a:gd name="T0" fmla="*/ 7 w 134"/>
              <a:gd name="T1" fmla="*/ 0 h 184"/>
              <a:gd name="T2" fmla="*/ 134 w 134"/>
              <a:gd name="T3" fmla="*/ 23 h 184"/>
              <a:gd name="T4" fmla="*/ 130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7" y="0"/>
                </a:moveTo>
                <a:lnTo>
                  <a:pt x="134" y="23"/>
                </a:lnTo>
                <a:lnTo>
                  <a:pt x="130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AFAFAF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0" name="Text Box 14"/>
          <p:cNvSpPr txBox="1">
            <a:spLocks noChangeArrowheads="1"/>
          </p:cNvSpPr>
          <p:nvPr/>
        </p:nvSpPr>
        <p:spPr bwMode="auto">
          <a:xfrm>
            <a:off x="1301750" y="1050925"/>
            <a:ext cx="200025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FAFAF"/>
                </a:solidFill>
              </a:rPr>
              <a:t>C</a:t>
            </a:r>
          </a:p>
        </p:txBody>
      </p:sp>
      <p:sp>
        <p:nvSpPr>
          <p:cNvPr id="14351" name="Freeform 15"/>
          <p:cNvSpPr>
            <a:spLocks noChangeArrowheads="1"/>
          </p:cNvSpPr>
          <p:nvPr/>
        </p:nvSpPr>
        <p:spPr bwMode="auto">
          <a:xfrm>
            <a:off x="2103438" y="1016000"/>
            <a:ext cx="550862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2" name="Freeform 16"/>
          <p:cNvSpPr>
            <a:spLocks noChangeArrowheads="1"/>
          </p:cNvSpPr>
          <p:nvPr/>
        </p:nvSpPr>
        <p:spPr bwMode="auto">
          <a:xfrm>
            <a:off x="2436813" y="1054100"/>
            <a:ext cx="217487" cy="454025"/>
          </a:xfrm>
          <a:custGeom>
            <a:avLst/>
            <a:gdLst>
              <a:gd name="T0" fmla="*/ 6 w 137"/>
              <a:gd name="T1" fmla="*/ 286 h 286"/>
              <a:gd name="T2" fmla="*/ 137 w 137"/>
              <a:gd name="T3" fmla="*/ 189 h 286"/>
              <a:gd name="T4" fmla="*/ 135 w 137"/>
              <a:gd name="T5" fmla="*/ 0 h 286"/>
              <a:gd name="T6" fmla="*/ 0 w 137"/>
              <a:gd name="T7" fmla="*/ 67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6">
                <a:moveTo>
                  <a:pt x="6" y="286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3" name="Freeform 17"/>
          <p:cNvSpPr>
            <a:spLocks noChangeArrowheads="1"/>
          </p:cNvSpPr>
          <p:nvPr/>
        </p:nvSpPr>
        <p:spPr bwMode="auto">
          <a:xfrm>
            <a:off x="2100263" y="1111250"/>
            <a:ext cx="338137" cy="420688"/>
          </a:xfrm>
          <a:custGeom>
            <a:avLst/>
            <a:gdLst>
              <a:gd name="T0" fmla="*/ 0 w 213"/>
              <a:gd name="T1" fmla="*/ 0 h 265"/>
              <a:gd name="T2" fmla="*/ 213 w 213"/>
              <a:gd name="T3" fmla="*/ 31 h 265"/>
              <a:gd name="T4" fmla="*/ 213 w 213"/>
              <a:gd name="T5" fmla="*/ 265 h 265"/>
              <a:gd name="T6" fmla="*/ 0 w 213"/>
              <a:gd name="T7" fmla="*/ 227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5">
                <a:moveTo>
                  <a:pt x="0" y="0"/>
                </a:moveTo>
                <a:lnTo>
                  <a:pt x="213" y="31"/>
                </a:lnTo>
                <a:lnTo>
                  <a:pt x="213" y="265"/>
                </a:lnTo>
                <a:lnTo>
                  <a:pt x="0" y="227"/>
                </a:lnTo>
                <a:close/>
              </a:path>
            </a:pathLst>
          </a:custGeom>
          <a:solidFill>
            <a:srgbClr val="6E6E6E"/>
          </a:solidFill>
          <a:ln w="12700">
            <a:solidFill>
              <a:srgbClr val="6E6E6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4" name="Freeform 18"/>
          <p:cNvSpPr>
            <a:spLocks noChangeArrowheads="1"/>
          </p:cNvSpPr>
          <p:nvPr/>
        </p:nvSpPr>
        <p:spPr bwMode="auto">
          <a:xfrm>
            <a:off x="2139950" y="1165225"/>
            <a:ext cx="249238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2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2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5" name="Text Box 19"/>
          <p:cNvSpPr txBox="1">
            <a:spLocks noChangeArrowheads="1"/>
          </p:cNvSpPr>
          <p:nvPr/>
        </p:nvSpPr>
        <p:spPr bwMode="auto">
          <a:xfrm>
            <a:off x="2216150" y="1162050"/>
            <a:ext cx="106363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4356" name="Freeform 20"/>
          <p:cNvSpPr>
            <a:spLocks noChangeArrowheads="1"/>
          </p:cNvSpPr>
          <p:nvPr/>
        </p:nvSpPr>
        <p:spPr bwMode="auto">
          <a:xfrm>
            <a:off x="2389188" y="1109663"/>
            <a:ext cx="563562" cy="179387"/>
          </a:xfrm>
          <a:custGeom>
            <a:avLst/>
            <a:gdLst>
              <a:gd name="T0" fmla="*/ 219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4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19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7" name="Freeform 21"/>
          <p:cNvSpPr>
            <a:spLocks noChangeArrowheads="1"/>
          </p:cNvSpPr>
          <p:nvPr/>
        </p:nvSpPr>
        <p:spPr bwMode="auto">
          <a:xfrm>
            <a:off x="2735263" y="11668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8" name="Freeform 22"/>
          <p:cNvSpPr>
            <a:spLocks noChangeArrowheads="1"/>
          </p:cNvSpPr>
          <p:nvPr/>
        </p:nvSpPr>
        <p:spPr bwMode="auto">
          <a:xfrm>
            <a:off x="2389188" y="1216025"/>
            <a:ext cx="347662" cy="454025"/>
          </a:xfrm>
          <a:custGeom>
            <a:avLst/>
            <a:gdLst>
              <a:gd name="T0" fmla="*/ 0 w 219"/>
              <a:gd name="T1" fmla="*/ 0 h 286"/>
              <a:gd name="T2" fmla="*/ 217 w 219"/>
              <a:gd name="T3" fmla="*/ 45 h 286"/>
              <a:gd name="T4" fmla="*/ 219 w 219"/>
              <a:gd name="T5" fmla="*/ 286 h 286"/>
              <a:gd name="T6" fmla="*/ 2 w 219"/>
              <a:gd name="T7" fmla="*/ 23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6">
                <a:moveTo>
                  <a:pt x="0" y="0"/>
                </a:moveTo>
                <a:lnTo>
                  <a:pt x="217" y="45"/>
                </a:lnTo>
                <a:lnTo>
                  <a:pt x="219" y="286"/>
                </a:lnTo>
                <a:lnTo>
                  <a:pt x="2" y="236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9" name="Freeform 23"/>
          <p:cNvSpPr>
            <a:spLocks noChangeArrowheads="1"/>
          </p:cNvSpPr>
          <p:nvPr/>
        </p:nvSpPr>
        <p:spPr bwMode="auto">
          <a:xfrm>
            <a:off x="2430463" y="1265238"/>
            <a:ext cx="263525" cy="347662"/>
          </a:xfrm>
          <a:custGeom>
            <a:avLst/>
            <a:gdLst>
              <a:gd name="T0" fmla="*/ 0 w 166"/>
              <a:gd name="T1" fmla="*/ 0 h 219"/>
              <a:gd name="T2" fmla="*/ 165 w 166"/>
              <a:gd name="T3" fmla="*/ 37 h 219"/>
              <a:gd name="T4" fmla="*/ 166 w 166"/>
              <a:gd name="T5" fmla="*/ 219 h 219"/>
              <a:gd name="T6" fmla="*/ 2 w 166"/>
              <a:gd name="T7" fmla="*/ 184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19">
                <a:moveTo>
                  <a:pt x="0" y="0"/>
                </a:moveTo>
                <a:lnTo>
                  <a:pt x="165" y="37"/>
                </a:lnTo>
                <a:lnTo>
                  <a:pt x="166" y="219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0" name="Text Box 24"/>
          <p:cNvSpPr txBox="1">
            <a:spLocks noChangeArrowheads="1"/>
          </p:cNvSpPr>
          <p:nvPr/>
        </p:nvSpPr>
        <p:spPr bwMode="auto">
          <a:xfrm>
            <a:off x="2478088" y="129381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4361" name="Freeform 25"/>
          <p:cNvSpPr>
            <a:spLocks noChangeArrowheads="1"/>
          </p:cNvSpPr>
          <p:nvPr/>
        </p:nvSpPr>
        <p:spPr bwMode="auto">
          <a:xfrm>
            <a:off x="1944688" y="1023938"/>
            <a:ext cx="155575" cy="457200"/>
          </a:xfrm>
          <a:custGeom>
            <a:avLst/>
            <a:gdLst>
              <a:gd name="T0" fmla="*/ 1 w 98"/>
              <a:gd name="T1" fmla="*/ 288 h 288"/>
              <a:gd name="T2" fmla="*/ 93 w 98"/>
              <a:gd name="T3" fmla="*/ 218 h 288"/>
              <a:gd name="T4" fmla="*/ 98 w 98"/>
              <a:gd name="T5" fmla="*/ 0 h 288"/>
              <a:gd name="T6" fmla="*/ 0 w 98"/>
              <a:gd name="T7" fmla="*/ 66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8">
                <a:moveTo>
                  <a:pt x="1" y="288"/>
                </a:moveTo>
                <a:lnTo>
                  <a:pt x="93" y="218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2" name="Freeform 26"/>
          <p:cNvSpPr>
            <a:spLocks noChangeArrowheads="1"/>
          </p:cNvSpPr>
          <p:nvPr/>
        </p:nvSpPr>
        <p:spPr bwMode="auto">
          <a:xfrm>
            <a:off x="1611313" y="1006475"/>
            <a:ext cx="488950" cy="125413"/>
          </a:xfrm>
          <a:custGeom>
            <a:avLst/>
            <a:gdLst>
              <a:gd name="T0" fmla="*/ 213 w 308"/>
              <a:gd name="T1" fmla="*/ 79 h 79"/>
              <a:gd name="T2" fmla="*/ 308 w 308"/>
              <a:gd name="T3" fmla="*/ 10 h 79"/>
              <a:gd name="T4" fmla="*/ 121 w 308"/>
              <a:gd name="T5" fmla="*/ 0 h 79"/>
              <a:gd name="T6" fmla="*/ 0 w 308"/>
              <a:gd name="T7" fmla="*/ 64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9">
                <a:moveTo>
                  <a:pt x="213" y="79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3" name="Freeform 27"/>
          <p:cNvSpPr>
            <a:spLocks noChangeArrowheads="1"/>
          </p:cNvSpPr>
          <p:nvPr/>
        </p:nvSpPr>
        <p:spPr bwMode="auto">
          <a:xfrm>
            <a:off x="1614488" y="1106488"/>
            <a:ext cx="336550" cy="373062"/>
          </a:xfrm>
          <a:custGeom>
            <a:avLst/>
            <a:gdLst>
              <a:gd name="T0" fmla="*/ 0 w 212"/>
              <a:gd name="T1" fmla="*/ 0 h 235"/>
              <a:gd name="T2" fmla="*/ 207 w 212"/>
              <a:gd name="T3" fmla="*/ 13 h 235"/>
              <a:gd name="T4" fmla="*/ 212 w 212"/>
              <a:gd name="T5" fmla="*/ 235 h 235"/>
              <a:gd name="T6" fmla="*/ 2 w 212"/>
              <a:gd name="T7" fmla="*/ 214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2" h="235">
                <a:moveTo>
                  <a:pt x="0" y="0"/>
                </a:moveTo>
                <a:lnTo>
                  <a:pt x="207" y="13"/>
                </a:lnTo>
                <a:lnTo>
                  <a:pt x="212" y="235"/>
                </a:lnTo>
                <a:lnTo>
                  <a:pt x="2" y="214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4" name="Freeform 28"/>
          <p:cNvSpPr>
            <a:spLocks noChangeArrowheads="1"/>
          </p:cNvSpPr>
          <p:nvPr/>
        </p:nvSpPr>
        <p:spPr bwMode="auto">
          <a:xfrm>
            <a:off x="1652588" y="1155700"/>
            <a:ext cx="254000" cy="276225"/>
          </a:xfrm>
          <a:custGeom>
            <a:avLst/>
            <a:gdLst>
              <a:gd name="T0" fmla="*/ 0 w 160"/>
              <a:gd name="T1" fmla="*/ 0 h 174"/>
              <a:gd name="T2" fmla="*/ 157 w 160"/>
              <a:gd name="T3" fmla="*/ 10 h 174"/>
              <a:gd name="T4" fmla="*/ 160 w 160"/>
              <a:gd name="T5" fmla="*/ 174 h 174"/>
              <a:gd name="T6" fmla="*/ 1 w 160"/>
              <a:gd name="T7" fmla="*/ 159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4">
                <a:moveTo>
                  <a:pt x="0" y="0"/>
                </a:moveTo>
                <a:lnTo>
                  <a:pt x="157" y="10"/>
                </a:lnTo>
                <a:lnTo>
                  <a:pt x="160" y="174"/>
                </a:lnTo>
                <a:lnTo>
                  <a:pt x="1" y="159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5" name="Text Box 29"/>
          <p:cNvSpPr txBox="1">
            <a:spLocks noChangeArrowheads="1"/>
          </p:cNvSpPr>
          <p:nvPr/>
        </p:nvSpPr>
        <p:spPr bwMode="auto">
          <a:xfrm>
            <a:off x="1973263" y="1106488"/>
            <a:ext cx="77787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E4E4E"/>
                </a:solidFill>
              </a:rPr>
              <a:t>/</a:t>
            </a:r>
          </a:p>
        </p:txBody>
      </p:sp>
      <p:sp>
        <p:nvSpPr>
          <p:cNvPr id="14366" name="Text Box 30"/>
          <p:cNvSpPr txBox="1">
            <a:spLocks noChangeArrowheads="1"/>
          </p:cNvSpPr>
          <p:nvPr/>
        </p:nvSpPr>
        <p:spPr bwMode="auto">
          <a:xfrm>
            <a:off x="1692275" y="1135063"/>
            <a:ext cx="1714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4367" name="Freeform 31"/>
          <p:cNvSpPr>
            <a:spLocks noChangeArrowheads="1"/>
          </p:cNvSpPr>
          <p:nvPr/>
        </p:nvSpPr>
        <p:spPr bwMode="auto">
          <a:xfrm>
            <a:off x="1135063" y="569913"/>
            <a:ext cx="482600" cy="96837"/>
          </a:xfrm>
          <a:custGeom>
            <a:avLst/>
            <a:gdLst>
              <a:gd name="T0" fmla="*/ 219 w 304"/>
              <a:gd name="T1" fmla="*/ 61 h 61"/>
              <a:gd name="T2" fmla="*/ 304 w 304"/>
              <a:gd name="T3" fmla="*/ 6 h 61"/>
              <a:gd name="T4" fmla="*/ 101 w 304"/>
              <a:gd name="T5" fmla="*/ 0 h 61"/>
              <a:gd name="T6" fmla="*/ 0 w 304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61">
                <a:moveTo>
                  <a:pt x="219" y="61"/>
                </a:moveTo>
                <a:lnTo>
                  <a:pt x="304" y="6"/>
                </a:lnTo>
                <a:lnTo>
                  <a:pt x="101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8" name="Freeform 32"/>
          <p:cNvSpPr>
            <a:spLocks noChangeArrowheads="1"/>
          </p:cNvSpPr>
          <p:nvPr/>
        </p:nvSpPr>
        <p:spPr bwMode="auto">
          <a:xfrm>
            <a:off x="1457325" y="5842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2 w 100"/>
              <a:gd name="T3" fmla="*/ 196 h 272"/>
              <a:gd name="T4" fmla="*/ 100 w 100"/>
              <a:gd name="T5" fmla="*/ 0 h 272"/>
              <a:gd name="T6" fmla="*/ 4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2" y="196"/>
                </a:lnTo>
                <a:lnTo>
                  <a:pt x="100" y="0"/>
                </a:lnTo>
                <a:lnTo>
                  <a:pt x="4" y="52"/>
                </a:lnTo>
                <a:close/>
              </a:path>
            </a:pathLst>
          </a:custGeom>
          <a:gradFill rotWithShape="0">
            <a:gsLst>
              <a:gs pos="0">
                <a:srgbClr val="5A5A5A"/>
              </a:gs>
              <a:gs pos="50000">
                <a:srgbClr val="DCDCDC"/>
              </a:gs>
              <a:gs pos="100000">
                <a:srgbClr val="5A5A5A"/>
              </a:gs>
            </a:gsLst>
            <a:lin ang="18900000" scaled="1"/>
          </a:gradFill>
          <a:ln w="12700">
            <a:solidFill>
              <a:srgbClr val="5A5A5A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9" name="Freeform 33"/>
          <p:cNvSpPr>
            <a:spLocks noChangeArrowheads="1"/>
          </p:cNvSpPr>
          <p:nvPr/>
        </p:nvSpPr>
        <p:spPr bwMode="auto">
          <a:xfrm>
            <a:off x="1130300" y="650875"/>
            <a:ext cx="330200" cy="365125"/>
          </a:xfrm>
          <a:custGeom>
            <a:avLst/>
            <a:gdLst>
              <a:gd name="T0" fmla="*/ 0 w 208"/>
              <a:gd name="T1" fmla="*/ 0 h 230"/>
              <a:gd name="T2" fmla="*/ 208 w 208"/>
              <a:gd name="T3" fmla="*/ 8 h 230"/>
              <a:gd name="T4" fmla="*/ 208 w 208"/>
              <a:gd name="T5" fmla="*/ 230 h 230"/>
              <a:gd name="T6" fmla="*/ 0 w 208"/>
              <a:gd name="T7" fmla="*/ 21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0">
                <a:moveTo>
                  <a:pt x="0" y="0"/>
                </a:moveTo>
                <a:lnTo>
                  <a:pt x="208" y="8"/>
                </a:lnTo>
                <a:lnTo>
                  <a:pt x="208" y="230"/>
                </a:lnTo>
                <a:lnTo>
                  <a:pt x="0" y="211"/>
                </a:lnTo>
                <a:close/>
              </a:path>
            </a:pathLst>
          </a:custGeom>
          <a:solidFill>
            <a:srgbClr val="4C4C4C"/>
          </a:solidFill>
          <a:ln w="12700">
            <a:solidFill>
              <a:srgbClr val="4C4C4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0" name="Freeform 34"/>
          <p:cNvSpPr>
            <a:spLocks noChangeArrowheads="1"/>
          </p:cNvSpPr>
          <p:nvPr/>
        </p:nvSpPr>
        <p:spPr bwMode="auto">
          <a:xfrm>
            <a:off x="1168400" y="692150"/>
            <a:ext cx="255588" cy="280988"/>
          </a:xfrm>
          <a:custGeom>
            <a:avLst/>
            <a:gdLst>
              <a:gd name="T0" fmla="*/ 0 w 161"/>
              <a:gd name="T1" fmla="*/ 0 h 177"/>
              <a:gd name="T2" fmla="*/ 161 w 161"/>
              <a:gd name="T3" fmla="*/ 8 h 177"/>
              <a:gd name="T4" fmla="*/ 161 w 161"/>
              <a:gd name="T5" fmla="*/ 177 h 177"/>
              <a:gd name="T6" fmla="*/ 0 w 161"/>
              <a:gd name="T7" fmla="*/ 161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7">
                <a:moveTo>
                  <a:pt x="0" y="0"/>
                </a:moveTo>
                <a:lnTo>
                  <a:pt x="161" y="8"/>
                </a:lnTo>
                <a:lnTo>
                  <a:pt x="161" y="177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1" name="Text Box 35"/>
          <p:cNvSpPr txBox="1">
            <a:spLocks noChangeArrowheads="1"/>
          </p:cNvSpPr>
          <p:nvPr/>
        </p:nvSpPr>
        <p:spPr bwMode="auto">
          <a:xfrm>
            <a:off x="1223963" y="676275"/>
            <a:ext cx="10795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555555"/>
                </a:solidFill>
              </a:rPr>
              <a:t>I</a:t>
            </a:r>
          </a:p>
        </p:txBody>
      </p:sp>
      <p:sp>
        <p:nvSpPr>
          <p:cNvPr id="14372" name="Freeform 36"/>
          <p:cNvSpPr>
            <a:spLocks noChangeArrowheads="1"/>
          </p:cNvSpPr>
          <p:nvPr/>
        </p:nvSpPr>
        <p:spPr bwMode="auto">
          <a:xfrm>
            <a:off x="1539875" y="584200"/>
            <a:ext cx="493713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3" name="Freeform 37"/>
          <p:cNvSpPr>
            <a:spLocks noChangeArrowheads="1"/>
          </p:cNvSpPr>
          <p:nvPr/>
        </p:nvSpPr>
        <p:spPr bwMode="auto">
          <a:xfrm>
            <a:off x="1874838" y="593725"/>
            <a:ext cx="163512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AFAFAF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4" name="Freeform 38"/>
          <p:cNvSpPr>
            <a:spLocks noChangeArrowheads="1"/>
          </p:cNvSpPr>
          <p:nvPr/>
        </p:nvSpPr>
        <p:spPr bwMode="auto">
          <a:xfrm>
            <a:off x="1530350" y="666750"/>
            <a:ext cx="354013" cy="374650"/>
          </a:xfrm>
          <a:custGeom>
            <a:avLst/>
            <a:gdLst>
              <a:gd name="T0" fmla="*/ 2 w 223"/>
              <a:gd name="T1" fmla="*/ 0 h 236"/>
              <a:gd name="T2" fmla="*/ 223 w 223"/>
              <a:gd name="T3" fmla="*/ 13 h 236"/>
              <a:gd name="T4" fmla="*/ 218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2" y="0"/>
                </a:moveTo>
                <a:lnTo>
                  <a:pt x="223" y="13"/>
                </a:lnTo>
                <a:lnTo>
                  <a:pt x="218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6E6E6E"/>
          </a:solidFill>
          <a:ln w="12700">
            <a:solidFill>
              <a:srgbClr val="6E6E6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5" name="Freeform 39"/>
          <p:cNvSpPr>
            <a:spLocks noChangeArrowheads="1"/>
          </p:cNvSpPr>
          <p:nvPr/>
        </p:nvSpPr>
        <p:spPr bwMode="auto">
          <a:xfrm>
            <a:off x="1571625" y="709613"/>
            <a:ext cx="269875" cy="290512"/>
          </a:xfrm>
          <a:custGeom>
            <a:avLst/>
            <a:gdLst>
              <a:gd name="T0" fmla="*/ 3 w 170"/>
              <a:gd name="T1" fmla="*/ 0 h 183"/>
              <a:gd name="T2" fmla="*/ 170 w 170"/>
              <a:gd name="T3" fmla="*/ 8 h 183"/>
              <a:gd name="T4" fmla="*/ 166 w 170"/>
              <a:gd name="T5" fmla="*/ 183 h 183"/>
              <a:gd name="T6" fmla="*/ 0 w 170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0" h="183">
                <a:moveTo>
                  <a:pt x="3" y="0"/>
                </a:moveTo>
                <a:lnTo>
                  <a:pt x="170" y="8"/>
                </a:lnTo>
                <a:lnTo>
                  <a:pt x="166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6" name="Text Box 40"/>
          <p:cNvSpPr txBox="1">
            <a:spLocks noChangeArrowheads="1"/>
          </p:cNvSpPr>
          <p:nvPr/>
        </p:nvSpPr>
        <p:spPr bwMode="auto">
          <a:xfrm>
            <a:off x="1611313" y="696913"/>
            <a:ext cx="185737" cy="312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4377" name="Freeform 41"/>
          <p:cNvSpPr>
            <a:spLocks noChangeArrowheads="1"/>
          </p:cNvSpPr>
          <p:nvPr/>
        </p:nvSpPr>
        <p:spPr bwMode="auto">
          <a:xfrm>
            <a:off x="1939925" y="742950"/>
            <a:ext cx="363538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4 w 229"/>
              <a:gd name="T7" fmla="*/ 222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4" y="222"/>
                </a:lnTo>
                <a:close/>
              </a:path>
            </a:pathLst>
          </a:custGeom>
          <a:solidFill>
            <a:srgbClr val="AFAFAF"/>
          </a:soli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8" name="Freeform 42"/>
          <p:cNvSpPr>
            <a:spLocks noChangeArrowheads="1"/>
          </p:cNvSpPr>
          <p:nvPr/>
        </p:nvSpPr>
        <p:spPr bwMode="auto">
          <a:xfrm>
            <a:off x="1985963" y="790575"/>
            <a:ext cx="274637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9" name="Freeform 43"/>
          <p:cNvSpPr>
            <a:spLocks noChangeArrowheads="1"/>
          </p:cNvSpPr>
          <p:nvPr/>
        </p:nvSpPr>
        <p:spPr bwMode="auto">
          <a:xfrm>
            <a:off x="1941513" y="682625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80" name="Text Box 44"/>
          <p:cNvSpPr txBox="1">
            <a:spLocks noChangeArrowheads="1"/>
          </p:cNvSpPr>
          <p:nvPr/>
        </p:nvSpPr>
        <p:spPr bwMode="auto">
          <a:xfrm>
            <a:off x="1989138" y="771525"/>
            <a:ext cx="261937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FAFAF"/>
                </a:solidFill>
              </a:rPr>
              <a:t>M</a:t>
            </a:r>
          </a:p>
        </p:txBody>
      </p:sp>
      <p:sp>
        <p:nvSpPr>
          <p:cNvPr id="14381" name="Text Box 45"/>
          <p:cNvSpPr txBox="1">
            <a:spLocks noChangeArrowheads="1"/>
          </p:cNvSpPr>
          <p:nvPr/>
        </p:nvSpPr>
        <p:spPr bwMode="auto">
          <a:xfrm>
            <a:off x="2671763" y="461963"/>
            <a:ext cx="4344987" cy="8270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sz="2700" b="1">
                <a:solidFill>
                  <a:srgbClr val="000000"/>
                </a:solidFill>
                <a:latin typeface="Arial MT" charset="0"/>
              </a:rPr>
              <a:t>Debug &amp; Troubleshooting continued</a:t>
            </a:r>
          </a:p>
        </p:txBody>
      </p:sp>
      <p:sp>
        <p:nvSpPr>
          <p:cNvPr id="14382" name="Text Box 46"/>
          <p:cNvSpPr txBox="1">
            <a:spLocks noChangeArrowheads="1"/>
          </p:cNvSpPr>
          <p:nvPr/>
        </p:nvSpPr>
        <p:spPr bwMode="auto">
          <a:xfrm>
            <a:off x="1381125" y="2163763"/>
            <a:ext cx="5226050" cy="3784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Any "hidden" parameters that can help in diagnosis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loginfo: keyword in TRUSERS file also accepts logdbg parameter to write debug information to SYSLOGD.EXE. 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How to read traces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The FTPD debug trace shows ALL commands sent/received with an "arrow" showing the direction of the data.  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3" name="Line 3"/>
          <p:cNvSpPr>
            <a:spLocks noChangeShapeType="1"/>
          </p:cNvSpPr>
          <p:nvPr/>
        </p:nvSpPr>
        <p:spPr bwMode="auto">
          <a:xfrm flipV="1">
            <a:off x="1028700" y="1443038"/>
            <a:ext cx="3175" cy="7915275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4" name="Line 4"/>
          <p:cNvSpPr>
            <a:spLocks noChangeShapeType="1"/>
          </p:cNvSpPr>
          <p:nvPr/>
        </p:nvSpPr>
        <p:spPr bwMode="auto">
          <a:xfrm flipH="1">
            <a:off x="2998788" y="1412875"/>
            <a:ext cx="3946525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5" name="Freeform 5"/>
          <p:cNvSpPr>
            <a:spLocks noChangeArrowheads="1"/>
          </p:cNvSpPr>
          <p:nvPr/>
        </p:nvSpPr>
        <p:spPr bwMode="auto">
          <a:xfrm>
            <a:off x="1192213" y="933450"/>
            <a:ext cx="147637" cy="454025"/>
          </a:xfrm>
          <a:custGeom>
            <a:avLst/>
            <a:gdLst>
              <a:gd name="T0" fmla="*/ 2 w 93"/>
              <a:gd name="T1" fmla="*/ 286 h 286"/>
              <a:gd name="T2" fmla="*/ 93 w 93"/>
              <a:gd name="T3" fmla="*/ 215 h 286"/>
              <a:gd name="T4" fmla="*/ 93 w 93"/>
              <a:gd name="T5" fmla="*/ 0 h 286"/>
              <a:gd name="T6" fmla="*/ 0 w 93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3" h="286">
                <a:moveTo>
                  <a:pt x="2" y="286"/>
                </a:moveTo>
                <a:lnTo>
                  <a:pt x="93" y="215"/>
                </a:lnTo>
                <a:lnTo>
                  <a:pt x="93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E4E4E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6" name="Freeform 6"/>
          <p:cNvSpPr>
            <a:spLocks noChangeArrowheads="1"/>
          </p:cNvSpPr>
          <p:nvPr/>
        </p:nvSpPr>
        <p:spPr bwMode="auto">
          <a:xfrm>
            <a:off x="854075" y="1009650"/>
            <a:ext cx="339725" cy="379413"/>
          </a:xfrm>
          <a:custGeom>
            <a:avLst/>
            <a:gdLst>
              <a:gd name="T0" fmla="*/ 0 w 214"/>
              <a:gd name="T1" fmla="*/ 0 h 239"/>
              <a:gd name="T2" fmla="*/ 214 w 214"/>
              <a:gd name="T3" fmla="*/ 17 h 239"/>
              <a:gd name="T4" fmla="*/ 214 w 214"/>
              <a:gd name="T5" fmla="*/ 239 h 239"/>
              <a:gd name="T6" fmla="*/ 0 w 214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39">
                <a:moveTo>
                  <a:pt x="0" y="0"/>
                </a:moveTo>
                <a:lnTo>
                  <a:pt x="214" y="17"/>
                </a:lnTo>
                <a:lnTo>
                  <a:pt x="214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E4E4E"/>
          </a:solidFill>
          <a:ln w="12700">
            <a:solidFill>
              <a:srgbClr val="4E4E4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7" name="Freeform 7"/>
          <p:cNvSpPr>
            <a:spLocks noChangeArrowheads="1"/>
          </p:cNvSpPr>
          <p:nvPr/>
        </p:nvSpPr>
        <p:spPr bwMode="auto">
          <a:xfrm>
            <a:off x="890588" y="1052513"/>
            <a:ext cx="263525" cy="288925"/>
          </a:xfrm>
          <a:custGeom>
            <a:avLst/>
            <a:gdLst>
              <a:gd name="T0" fmla="*/ 0 w 166"/>
              <a:gd name="T1" fmla="*/ 0 h 182"/>
              <a:gd name="T2" fmla="*/ 166 w 166"/>
              <a:gd name="T3" fmla="*/ 13 h 182"/>
              <a:gd name="T4" fmla="*/ 165 w 166"/>
              <a:gd name="T5" fmla="*/ 182 h 182"/>
              <a:gd name="T6" fmla="*/ 0 w 166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182">
                <a:moveTo>
                  <a:pt x="0" y="0"/>
                </a:moveTo>
                <a:lnTo>
                  <a:pt x="166" y="13"/>
                </a:lnTo>
                <a:lnTo>
                  <a:pt x="165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E4E4E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8" name="Freeform 8"/>
          <p:cNvSpPr>
            <a:spLocks noChangeArrowheads="1"/>
          </p:cNvSpPr>
          <p:nvPr/>
        </p:nvSpPr>
        <p:spPr bwMode="auto">
          <a:xfrm>
            <a:off x="857250" y="914400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1 h 74"/>
              <a:gd name="T4" fmla="*/ 118 w 304"/>
              <a:gd name="T5" fmla="*/ 0 h 74"/>
              <a:gd name="T6" fmla="*/ 0 w 304"/>
              <a:gd name="T7" fmla="*/ 59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1"/>
                </a:lnTo>
                <a:lnTo>
                  <a:pt x="118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9" name="Text Box 9"/>
          <p:cNvSpPr txBox="1">
            <a:spLocks noChangeArrowheads="1"/>
          </p:cNvSpPr>
          <p:nvPr/>
        </p:nvSpPr>
        <p:spPr bwMode="auto">
          <a:xfrm>
            <a:off x="930275" y="1039813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E4E4E"/>
                </a:solidFill>
              </a:rPr>
              <a:t>T</a:t>
            </a:r>
          </a:p>
        </p:txBody>
      </p:sp>
      <p:sp>
        <p:nvSpPr>
          <p:cNvPr id="15370" name="Freeform 10"/>
          <p:cNvSpPr>
            <a:spLocks noChangeArrowheads="1"/>
          </p:cNvSpPr>
          <p:nvPr/>
        </p:nvSpPr>
        <p:spPr bwMode="auto">
          <a:xfrm>
            <a:off x="1271588" y="939800"/>
            <a:ext cx="468312" cy="131763"/>
          </a:xfrm>
          <a:custGeom>
            <a:avLst/>
            <a:gdLst>
              <a:gd name="T0" fmla="*/ 181 w 295"/>
              <a:gd name="T1" fmla="*/ 83 h 83"/>
              <a:gd name="T2" fmla="*/ 295 w 295"/>
              <a:gd name="T3" fmla="*/ 24 h 83"/>
              <a:gd name="T4" fmla="*/ 118 w 295"/>
              <a:gd name="T5" fmla="*/ 0 h 83"/>
              <a:gd name="T6" fmla="*/ 0 w 295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5" h="83">
                <a:moveTo>
                  <a:pt x="181" y="83"/>
                </a:moveTo>
                <a:lnTo>
                  <a:pt x="295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1" name="Freeform 11"/>
          <p:cNvSpPr>
            <a:spLocks noChangeArrowheads="1"/>
          </p:cNvSpPr>
          <p:nvPr/>
        </p:nvSpPr>
        <p:spPr bwMode="auto">
          <a:xfrm>
            <a:off x="1543050" y="979488"/>
            <a:ext cx="193675" cy="423862"/>
          </a:xfrm>
          <a:custGeom>
            <a:avLst/>
            <a:gdLst>
              <a:gd name="T0" fmla="*/ 0 w 122"/>
              <a:gd name="T1" fmla="*/ 267 h 267"/>
              <a:gd name="T2" fmla="*/ 109 w 122"/>
              <a:gd name="T3" fmla="*/ 209 h 267"/>
              <a:gd name="T4" fmla="*/ 122 w 122"/>
              <a:gd name="T5" fmla="*/ 0 h 267"/>
              <a:gd name="T6" fmla="*/ 5 w 122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" h="267">
                <a:moveTo>
                  <a:pt x="0" y="267"/>
                </a:moveTo>
                <a:lnTo>
                  <a:pt x="109" y="209"/>
                </a:lnTo>
                <a:lnTo>
                  <a:pt x="122" y="0"/>
                </a:lnTo>
                <a:lnTo>
                  <a:pt x="5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6E6E6E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2" name="Freeform 12"/>
          <p:cNvSpPr>
            <a:spLocks noChangeArrowheads="1"/>
          </p:cNvSpPr>
          <p:nvPr/>
        </p:nvSpPr>
        <p:spPr bwMode="auto">
          <a:xfrm>
            <a:off x="1262063" y="1023938"/>
            <a:ext cx="290512" cy="381000"/>
          </a:xfrm>
          <a:custGeom>
            <a:avLst/>
            <a:gdLst>
              <a:gd name="T0" fmla="*/ 5 w 183"/>
              <a:gd name="T1" fmla="*/ 0 h 240"/>
              <a:gd name="T2" fmla="*/ 183 w 183"/>
              <a:gd name="T3" fmla="*/ 28 h 240"/>
              <a:gd name="T4" fmla="*/ 176 w 183"/>
              <a:gd name="T5" fmla="*/ 240 h 240"/>
              <a:gd name="T6" fmla="*/ 0 w 183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3" h="240">
                <a:moveTo>
                  <a:pt x="5" y="0"/>
                </a:moveTo>
                <a:lnTo>
                  <a:pt x="183" y="28"/>
                </a:lnTo>
                <a:lnTo>
                  <a:pt x="176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AFAFAF"/>
          </a:soli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3" name="Freeform 13"/>
          <p:cNvSpPr>
            <a:spLocks noChangeArrowheads="1"/>
          </p:cNvSpPr>
          <p:nvPr/>
        </p:nvSpPr>
        <p:spPr bwMode="auto">
          <a:xfrm>
            <a:off x="1298575" y="1069975"/>
            <a:ext cx="212725" cy="292100"/>
          </a:xfrm>
          <a:custGeom>
            <a:avLst/>
            <a:gdLst>
              <a:gd name="T0" fmla="*/ 7 w 134"/>
              <a:gd name="T1" fmla="*/ 0 h 184"/>
              <a:gd name="T2" fmla="*/ 134 w 134"/>
              <a:gd name="T3" fmla="*/ 23 h 184"/>
              <a:gd name="T4" fmla="*/ 130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7" y="0"/>
                </a:moveTo>
                <a:lnTo>
                  <a:pt x="134" y="23"/>
                </a:lnTo>
                <a:lnTo>
                  <a:pt x="130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AFAFAF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4" name="Text Box 14"/>
          <p:cNvSpPr txBox="1">
            <a:spLocks noChangeArrowheads="1"/>
          </p:cNvSpPr>
          <p:nvPr/>
        </p:nvSpPr>
        <p:spPr bwMode="auto">
          <a:xfrm>
            <a:off x="1301750" y="1050925"/>
            <a:ext cx="200025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FAFAF"/>
                </a:solidFill>
              </a:rPr>
              <a:t>C</a:t>
            </a:r>
          </a:p>
        </p:txBody>
      </p:sp>
      <p:sp>
        <p:nvSpPr>
          <p:cNvPr id="15375" name="Freeform 15"/>
          <p:cNvSpPr>
            <a:spLocks noChangeArrowheads="1"/>
          </p:cNvSpPr>
          <p:nvPr/>
        </p:nvSpPr>
        <p:spPr bwMode="auto">
          <a:xfrm>
            <a:off x="2103438" y="1016000"/>
            <a:ext cx="550862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6" name="Freeform 16"/>
          <p:cNvSpPr>
            <a:spLocks noChangeArrowheads="1"/>
          </p:cNvSpPr>
          <p:nvPr/>
        </p:nvSpPr>
        <p:spPr bwMode="auto">
          <a:xfrm>
            <a:off x="2436813" y="1054100"/>
            <a:ext cx="217487" cy="454025"/>
          </a:xfrm>
          <a:custGeom>
            <a:avLst/>
            <a:gdLst>
              <a:gd name="T0" fmla="*/ 6 w 137"/>
              <a:gd name="T1" fmla="*/ 286 h 286"/>
              <a:gd name="T2" fmla="*/ 137 w 137"/>
              <a:gd name="T3" fmla="*/ 189 h 286"/>
              <a:gd name="T4" fmla="*/ 135 w 137"/>
              <a:gd name="T5" fmla="*/ 0 h 286"/>
              <a:gd name="T6" fmla="*/ 0 w 137"/>
              <a:gd name="T7" fmla="*/ 67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6">
                <a:moveTo>
                  <a:pt x="6" y="286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7" name="Freeform 17"/>
          <p:cNvSpPr>
            <a:spLocks noChangeArrowheads="1"/>
          </p:cNvSpPr>
          <p:nvPr/>
        </p:nvSpPr>
        <p:spPr bwMode="auto">
          <a:xfrm>
            <a:off x="2100263" y="1111250"/>
            <a:ext cx="338137" cy="420688"/>
          </a:xfrm>
          <a:custGeom>
            <a:avLst/>
            <a:gdLst>
              <a:gd name="T0" fmla="*/ 0 w 213"/>
              <a:gd name="T1" fmla="*/ 0 h 265"/>
              <a:gd name="T2" fmla="*/ 213 w 213"/>
              <a:gd name="T3" fmla="*/ 31 h 265"/>
              <a:gd name="T4" fmla="*/ 213 w 213"/>
              <a:gd name="T5" fmla="*/ 265 h 265"/>
              <a:gd name="T6" fmla="*/ 0 w 213"/>
              <a:gd name="T7" fmla="*/ 227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5">
                <a:moveTo>
                  <a:pt x="0" y="0"/>
                </a:moveTo>
                <a:lnTo>
                  <a:pt x="213" y="31"/>
                </a:lnTo>
                <a:lnTo>
                  <a:pt x="213" y="265"/>
                </a:lnTo>
                <a:lnTo>
                  <a:pt x="0" y="227"/>
                </a:lnTo>
                <a:close/>
              </a:path>
            </a:pathLst>
          </a:custGeom>
          <a:solidFill>
            <a:srgbClr val="6E6E6E"/>
          </a:solidFill>
          <a:ln w="12700">
            <a:solidFill>
              <a:srgbClr val="6E6E6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8" name="Freeform 18"/>
          <p:cNvSpPr>
            <a:spLocks noChangeArrowheads="1"/>
          </p:cNvSpPr>
          <p:nvPr/>
        </p:nvSpPr>
        <p:spPr bwMode="auto">
          <a:xfrm>
            <a:off x="2139950" y="1165225"/>
            <a:ext cx="249238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2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2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9" name="Text Box 19"/>
          <p:cNvSpPr txBox="1">
            <a:spLocks noChangeArrowheads="1"/>
          </p:cNvSpPr>
          <p:nvPr/>
        </p:nvSpPr>
        <p:spPr bwMode="auto">
          <a:xfrm>
            <a:off x="2216150" y="1162050"/>
            <a:ext cx="106363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5380" name="Freeform 20"/>
          <p:cNvSpPr>
            <a:spLocks noChangeArrowheads="1"/>
          </p:cNvSpPr>
          <p:nvPr/>
        </p:nvSpPr>
        <p:spPr bwMode="auto">
          <a:xfrm>
            <a:off x="2389188" y="1109663"/>
            <a:ext cx="563562" cy="179387"/>
          </a:xfrm>
          <a:custGeom>
            <a:avLst/>
            <a:gdLst>
              <a:gd name="T0" fmla="*/ 219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4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19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1" name="Freeform 21"/>
          <p:cNvSpPr>
            <a:spLocks noChangeArrowheads="1"/>
          </p:cNvSpPr>
          <p:nvPr/>
        </p:nvSpPr>
        <p:spPr bwMode="auto">
          <a:xfrm>
            <a:off x="2735263" y="11668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2" name="Freeform 22"/>
          <p:cNvSpPr>
            <a:spLocks noChangeArrowheads="1"/>
          </p:cNvSpPr>
          <p:nvPr/>
        </p:nvSpPr>
        <p:spPr bwMode="auto">
          <a:xfrm>
            <a:off x="2389188" y="1216025"/>
            <a:ext cx="347662" cy="454025"/>
          </a:xfrm>
          <a:custGeom>
            <a:avLst/>
            <a:gdLst>
              <a:gd name="T0" fmla="*/ 0 w 219"/>
              <a:gd name="T1" fmla="*/ 0 h 286"/>
              <a:gd name="T2" fmla="*/ 217 w 219"/>
              <a:gd name="T3" fmla="*/ 45 h 286"/>
              <a:gd name="T4" fmla="*/ 219 w 219"/>
              <a:gd name="T5" fmla="*/ 286 h 286"/>
              <a:gd name="T6" fmla="*/ 2 w 219"/>
              <a:gd name="T7" fmla="*/ 23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6">
                <a:moveTo>
                  <a:pt x="0" y="0"/>
                </a:moveTo>
                <a:lnTo>
                  <a:pt x="217" y="45"/>
                </a:lnTo>
                <a:lnTo>
                  <a:pt x="219" y="286"/>
                </a:lnTo>
                <a:lnTo>
                  <a:pt x="2" y="236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3" name="Freeform 23"/>
          <p:cNvSpPr>
            <a:spLocks noChangeArrowheads="1"/>
          </p:cNvSpPr>
          <p:nvPr/>
        </p:nvSpPr>
        <p:spPr bwMode="auto">
          <a:xfrm>
            <a:off x="2430463" y="1265238"/>
            <a:ext cx="263525" cy="347662"/>
          </a:xfrm>
          <a:custGeom>
            <a:avLst/>
            <a:gdLst>
              <a:gd name="T0" fmla="*/ 0 w 166"/>
              <a:gd name="T1" fmla="*/ 0 h 219"/>
              <a:gd name="T2" fmla="*/ 165 w 166"/>
              <a:gd name="T3" fmla="*/ 37 h 219"/>
              <a:gd name="T4" fmla="*/ 166 w 166"/>
              <a:gd name="T5" fmla="*/ 219 h 219"/>
              <a:gd name="T6" fmla="*/ 2 w 166"/>
              <a:gd name="T7" fmla="*/ 184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19">
                <a:moveTo>
                  <a:pt x="0" y="0"/>
                </a:moveTo>
                <a:lnTo>
                  <a:pt x="165" y="37"/>
                </a:lnTo>
                <a:lnTo>
                  <a:pt x="166" y="219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4" name="Text Box 24"/>
          <p:cNvSpPr txBox="1">
            <a:spLocks noChangeArrowheads="1"/>
          </p:cNvSpPr>
          <p:nvPr/>
        </p:nvSpPr>
        <p:spPr bwMode="auto">
          <a:xfrm>
            <a:off x="2478088" y="129381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5385" name="Freeform 25"/>
          <p:cNvSpPr>
            <a:spLocks noChangeArrowheads="1"/>
          </p:cNvSpPr>
          <p:nvPr/>
        </p:nvSpPr>
        <p:spPr bwMode="auto">
          <a:xfrm>
            <a:off x="1944688" y="1023938"/>
            <a:ext cx="155575" cy="457200"/>
          </a:xfrm>
          <a:custGeom>
            <a:avLst/>
            <a:gdLst>
              <a:gd name="T0" fmla="*/ 1 w 98"/>
              <a:gd name="T1" fmla="*/ 288 h 288"/>
              <a:gd name="T2" fmla="*/ 93 w 98"/>
              <a:gd name="T3" fmla="*/ 218 h 288"/>
              <a:gd name="T4" fmla="*/ 98 w 98"/>
              <a:gd name="T5" fmla="*/ 0 h 288"/>
              <a:gd name="T6" fmla="*/ 0 w 98"/>
              <a:gd name="T7" fmla="*/ 66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8">
                <a:moveTo>
                  <a:pt x="1" y="288"/>
                </a:moveTo>
                <a:lnTo>
                  <a:pt x="93" y="218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6" name="Freeform 26"/>
          <p:cNvSpPr>
            <a:spLocks noChangeArrowheads="1"/>
          </p:cNvSpPr>
          <p:nvPr/>
        </p:nvSpPr>
        <p:spPr bwMode="auto">
          <a:xfrm>
            <a:off x="1611313" y="1006475"/>
            <a:ext cx="488950" cy="125413"/>
          </a:xfrm>
          <a:custGeom>
            <a:avLst/>
            <a:gdLst>
              <a:gd name="T0" fmla="*/ 213 w 308"/>
              <a:gd name="T1" fmla="*/ 79 h 79"/>
              <a:gd name="T2" fmla="*/ 308 w 308"/>
              <a:gd name="T3" fmla="*/ 10 h 79"/>
              <a:gd name="T4" fmla="*/ 121 w 308"/>
              <a:gd name="T5" fmla="*/ 0 h 79"/>
              <a:gd name="T6" fmla="*/ 0 w 308"/>
              <a:gd name="T7" fmla="*/ 64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9">
                <a:moveTo>
                  <a:pt x="213" y="79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7" name="Freeform 27"/>
          <p:cNvSpPr>
            <a:spLocks noChangeArrowheads="1"/>
          </p:cNvSpPr>
          <p:nvPr/>
        </p:nvSpPr>
        <p:spPr bwMode="auto">
          <a:xfrm>
            <a:off x="1614488" y="1106488"/>
            <a:ext cx="336550" cy="373062"/>
          </a:xfrm>
          <a:custGeom>
            <a:avLst/>
            <a:gdLst>
              <a:gd name="T0" fmla="*/ 0 w 212"/>
              <a:gd name="T1" fmla="*/ 0 h 235"/>
              <a:gd name="T2" fmla="*/ 207 w 212"/>
              <a:gd name="T3" fmla="*/ 13 h 235"/>
              <a:gd name="T4" fmla="*/ 212 w 212"/>
              <a:gd name="T5" fmla="*/ 235 h 235"/>
              <a:gd name="T6" fmla="*/ 2 w 212"/>
              <a:gd name="T7" fmla="*/ 214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2" h="235">
                <a:moveTo>
                  <a:pt x="0" y="0"/>
                </a:moveTo>
                <a:lnTo>
                  <a:pt x="207" y="13"/>
                </a:lnTo>
                <a:lnTo>
                  <a:pt x="212" y="235"/>
                </a:lnTo>
                <a:lnTo>
                  <a:pt x="2" y="214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8" name="Freeform 28"/>
          <p:cNvSpPr>
            <a:spLocks noChangeArrowheads="1"/>
          </p:cNvSpPr>
          <p:nvPr/>
        </p:nvSpPr>
        <p:spPr bwMode="auto">
          <a:xfrm>
            <a:off x="1652588" y="1155700"/>
            <a:ext cx="254000" cy="276225"/>
          </a:xfrm>
          <a:custGeom>
            <a:avLst/>
            <a:gdLst>
              <a:gd name="T0" fmla="*/ 0 w 160"/>
              <a:gd name="T1" fmla="*/ 0 h 174"/>
              <a:gd name="T2" fmla="*/ 157 w 160"/>
              <a:gd name="T3" fmla="*/ 10 h 174"/>
              <a:gd name="T4" fmla="*/ 160 w 160"/>
              <a:gd name="T5" fmla="*/ 174 h 174"/>
              <a:gd name="T6" fmla="*/ 1 w 160"/>
              <a:gd name="T7" fmla="*/ 159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4">
                <a:moveTo>
                  <a:pt x="0" y="0"/>
                </a:moveTo>
                <a:lnTo>
                  <a:pt x="157" y="10"/>
                </a:lnTo>
                <a:lnTo>
                  <a:pt x="160" y="174"/>
                </a:lnTo>
                <a:lnTo>
                  <a:pt x="1" y="159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9" name="Text Box 29"/>
          <p:cNvSpPr txBox="1">
            <a:spLocks noChangeArrowheads="1"/>
          </p:cNvSpPr>
          <p:nvPr/>
        </p:nvSpPr>
        <p:spPr bwMode="auto">
          <a:xfrm>
            <a:off x="1973263" y="1106488"/>
            <a:ext cx="77787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E4E4E"/>
                </a:solidFill>
              </a:rPr>
              <a:t>/</a:t>
            </a:r>
          </a:p>
        </p:txBody>
      </p:sp>
      <p:sp>
        <p:nvSpPr>
          <p:cNvPr id="15390" name="Text Box 30"/>
          <p:cNvSpPr txBox="1">
            <a:spLocks noChangeArrowheads="1"/>
          </p:cNvSpPr>
          <p:nvPr/>
        </p:nvSpPr>
        <p:spPr bwMode="auto">
          <a:xfrm>
            <a:off x="1692275" y="1135063"/>
            <a:ext cx="1714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5391" name="Freeform 31"/>
          <p:cNvSpPr>
            <a:spLocks noChangeArrowheads="1"/>
          </p:cNvSpPr>
          <p:nvPr/>
        </p:nvSpPr>
        <p:spPr bwMode="auto">
          <a:xfrm>
            <a:off x="1135063" y="569913"/>
            <a:ext cx="482600" cy="96837"/>
          </a:xfrm>
          <a:custGeom>
            <a:avLst/>
            <a:gdLst>
              <a:gd name="T0" fmla="*/ 219 w 304"/>
              <a:gd name="T1" fmla="*/ 61 h 61"/>
              <a:gd name="T2" fmla="*/ 304 w 304"/>
              <a:gd name="T3" fmla="*/ 6 h 61"/>
              <a:gd name="T4" fmla="*/ 101 w 304"/>
              <a:gd name="T5" fmla="*/ 0 h 61"/>
              <a:gd name="T6" fmla="*/ 0 w 304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61">
                <a:moveTo>
                  <a:pt x="219" y="61"/>
                </a:moveTo>
                <a:lnTo>
                  <a:pt x="304" y="6"/>
                </a:lnTo>
                <a:lnTo>
                  <a:pt x="101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92" name="Freeform 32"/>
          <p:cNvSpPr>
            <a:spLocks noChangeArrowheads="1"/>
          </p:cNvSpPr>
          <p:nvPr/>
        </p:nvSpPr>
        <p:spPr bwMode="auto">
          <a:xfrm>
            <a:off x="1457325" y="5842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2 w 100"/>
              <a:gd name="T3" fmla="*/ 196 h 272"/>
              <a:gd name="T4" fmla="*/ 100 w 100"/>
              <a:gd name="T5" fmla="*/ 0 h 272"/>
              <a:gd name="T6" fmla="*/ 4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2" y="196"/>
                </a:lnTo>
                <a:lnTo>
                  <a:pt x="100" y="0"/>
                </a:lnTo>
                <a:lnTo>
                  <a:pt x="4" y="52"/>
                </a:lnTo>
                <a:close/>
              </a:path>
            </a:pathLst>
          </a:custGeom>
          <a:gradFill rotWithShape="0">
            <a:gsLst>
              <a:gs pos="0">
                <a:srgbClr val="5A5A5A"/>
              </a:gs>
              <a:gs pos="50000">
                <a:srgbClr val="DCDCDC"/>
              </a:gs>
              <a:gs pos="100000">
                <a:srgbClr val="5A5A5A"/>
              </a:gs>
            </a:gsLst>
            <a:lin ang="18900000" scaled="1"/>
          </a:gradFill>
          <a:ln w="12700">
            <a:solidFill>
              <a:srgbClr val="5A5A5A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93" name="Freeform 33"/>
          <p:cNvSpPr>
            <a:spLocks noChangeArrowheads="1"/>
          </p:cNvSpPr>
          <p:nvPr/>
        </p:nvSpPr>
        <p:spPr bwMode="auto">
          <a:xfrm>
            <a:off x="1130300" y="650875"/>
            <a:ext cx="330200" cy="365125"/>
          </a:xfrm>
          <a:custGeom>
            <a:avLst/>
            <a:gdLst>
              <a:gd name="T0" fmla="*/ 0 w 208"/>
              <a:gd name="T1" fmla="*/ 0 h 230"/>
              <a:gd name="T2" fmla="*/ 208 w 208"/>
              <a:gd name="T3" fmla="*/ 8 h 230"/>
              <a:gd name="T4" fmla="*/ 208 w 208"/>
              <a:gd name="T5" fmla="*/ 230 h 230"/>
              <a:gd name="T6" fmla="*/ 0 w 208"/>
              <a:gd name="T7" fmla="*/ 21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0">
                <a:moveTo>
                  <a:pt x="0" y="0"/>
                </a:moveTo>
                <a:lnTo>
                  <a:pt x="208" y="8"/>
                </a:lnTo>
                <a:lnTo>
                  <a:pt x="208" y="230"/>
                </a:lnTo>
                <a:lnTo>
                  <a:pt x="0" y="211"/>
                </a:lnTo>
                <a:close/>
              </a:path>
            </a:pathLst>
          </a:custGeom>
          <a:solidFill>
            <a:srgbClr val="4C4C4C"/>
          </a:solidFill>
          <a:ln w="12700">
            <a:solidFill>
              <a:srgbClr val="4C4C4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94" name="Freeform 34"/>
          <p:cNvSpPr>
            <a:spLocks noChangeArrowheads="1"/>
          </p:cNvSpPr>
          <p:nvPr/>
        </p:nvSpPr>
        <p:spPr bwMode="auto">
          <a:xfrm>
            <a:off x="1168400" y="692150"/>
            <a:ext cx="255588" cy="280988"/>
          </a:xfrm>
          <a:custGeom>
            <a:avLst/>
            <a:gdLst>
              <a:gd name="T0" fmla="*/ 0 w 161"/>
              <a:gd name="T1" fmla="*/ 0 h 177"/>
              <a:gd name="T2" fmla="*/ 161 w 161"/>
              <a:gd name="T3" fmla="*/ 8 h 177"/>
              <a:gd name="T4" fmla="*/ 161 w 161"/>
              <a:gd name="T5" fmla="*/ 177 h 177"/>
              <a:gd name="T6" fmla="*/ 0 w 161"/>
              <a:gd name="T7" fmla="*/ 161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7">
                <a:moveTo>
                  <a:pt x="0" y="0"/>
                </a:moveTo>
                <a:lnTo>
                  <a:pt x="161" y="8"/>
                </a:lnTo>
                <a:lnTo>
                  <a:pt x="161" y="177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95" name="Text Box 35"/>
          <p:cNvSpPr txBox="1">
            <a:spLocks noChangeArrowheads="1"/>
          </p:cNvSpPr>
          <p:nvPr/>
        </p:nvSpPr>
        <p:spPr bwMode="auto">
          <a:xfrm>
            <a:off x="1223963" y="676275"/>
            <a:ext cx="10795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555555"/>
                </a:solidFill>
              </a:rPr>
              <a:t>I</a:t>
            </a:r>
          </a:p>
        </p:txBody>
      </p:sp>
      <p:sp>
        <p:nvSpPr>
          <p:cNvPr id="15396" name="Freeform 36"/>
          <p:cNvSpPr>
            <a:spLocks noChangeArrowheads="1"/>
          </p:cNvSpPr>
          <p:nvPr/>
        </p:nvSpPr>
        <p:spPr bwMode="auto">
          <a:xfrm>
            <a:off x="1539875" y="584200"/>
            <a:ext cx="493713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97" name="Freeform 37"/>
          <p:cNvSpPr>
            <a:spLocks noChangeArrowheads="1"/>
          </p:cNvSpPr>
          <p:nvPr/>
        </p:nvSpPr>
        <p:spPr bwMode="auto">
          <a:xfrm>
            <a:off x="1874838" y="593725"/>
            <a:ext cx="163512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AFAFAF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98" name="Freeform 38"/>
          <p:cNvSpPr>
            <a:spLocks noChangeArrowheads="1"/>
          </p:cNvSpPr>
          <p:nvPr/>
        </p:nvSpPr>
        <p:spPr bwMode="auto">
          <a:xfrm>
            <a:off x="1530350" y="666750"/>
            <a:ext cx="354013" cy="374650"/>
          </a:xfrm>
          <a:custGeom>
            <a:avLst/>
            <a:gdLst>
              <a:gd name="T0" fmla="*/ 2 w 223"/>
              <a:gd name="T1" fmla="*/ 0 h 236"/>
              <a:gd name="T2" fmla="*/ 223 w 223"/>
              <a:gd name="T3" fmla="*/ 13 h 236"/>
              <a:gd name="T4" fmla="*/ 218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2" y="0"/>
                </a:moveTo>
                <a:lnTo>
                  <a:pt x="223" y="13"/>
                </a:lnTo>
                <a:lnTo>
                  <a:pt x="218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6E6E6E"/>
          </a:solidFill>
          <a:ln w="12700">
            <a:solidFill>
              <a:srgbClr val="6E6E6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99" name="Freeform 39"/>
          <p:cNvSpPr>
            <a:spLocks noChangeArrowheads="1"/>
          </p:cNvSpPr>
          <p:nvPr/>
        </p:nvSpPr>
        <p:spPr bwMode="auto">
          <a:xfrm>
            <a:off x="1571625" y="709613"/>
            <a:ext cx="269875" cy="290512"/>
          </a:xfrm>
          <a:custGeom>
            <a:avLst/>
            <a:gdLst>
              <a:gd name="T0" fmla="*/ 3 w 170"/>
              <a:gd name="T1" fmla="*/ 0 h 183"/>
              <a:gd name="T2" fmla="*/ 170 w 170"/>
              <a:gd name="T3" fmla="*/ 8 h 183"/>
              <a:gd name="T4" fmla="*/ 166 w 170"/>
              <a:gd name="T5" fmla="*/ 183 h 183"/>
              <a:gd name="T6" fmla="*/ 0 w 170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0" h="183">
                <a:moveTo>
                  <a:pt x="3" y="0"/>
                </a:moveTo>
                <a:lnTo>
                  <a:pt x="170" y="8"/>
                </a:lnTo>
                <a:lnTo>
                  <a:pt x="166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400" name="Text Box 40"/>
          <p:cNvSpPr txBox="1">
            <a:spLocks noChangeArrowheads="1"/>
          </p:cNvSpPr>
          <p:nvPr/>
        </p:nvSpPr>
        <p:spPr bwMode="auto">
          <a:xfrm>
            <a:off x="1611313" y="696913"/>
            <a:ext cx="185737" cy="312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5401" name="Freeform 41"/>
          <p:cNvSpPr>
            <a:spLocks noChangeArrowheads="1"/>
          </p:cNvSpPr>
          <p:nvPr/>
        </p:nvSpPr>
        <p:spPr bwMode="auto">
          <a:xfrm>
            <a:off x="1939925" y="742950"/>
            <a:ext cx="363538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4 w 229"/>
              <a:gd name="T7" fmla="*/ 222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4" y="222"/>
                </a:lnTo>
                <a:close/>
              </a:path>
            </a:pathLst>
          </a:custGeom>
          <a:solidFill>
            <a:srgbClr val="AFAFAF"/>
          </a:soli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402" name="Freeform 42"/>
          <p:cNvSpPr>
            <a:spLocks noChangeArrowheads="1"/>
          </p:cNvSpPr>
          <p:nvPr/>
        </p:nvSpPr>
        <p:spPr bwMode="auto">
          <a:xfrm>
            <a:off x="1985963" y="790575"/>
            <a:ext cx="274637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403" name="Freeform 43"/>
          <p:cNvSpPr>
            <a:spLocks noChangeArrowheads="1"/>
          </p:cNvSpPr>
          <p:nvPr/>
        </p:nvSpPr>
        <p:spPr bwMode="auto">
          <a:xfrm>
            <a:off x="1941513" y="682625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404" name="Text Box 44"/>
          <p:cNvSpPr txBox="1">
            <a:spLocks noChangeArrowheads="1"/>
          </p:cNvSpPr>
          <p:nvPr/>
        </p:nvSpPr>
        <p:spPr bwMode="auto">
          <a:xfrm>
            <a:off x="1989138" y="771525"/>
            <a:ext cx="261937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FAFAF"/>
                </a:solidFill>
              </a:rPr>
              <a:t>M</a:t>
            </a:r>
          </a:p>
        </p:txBody>
      </p:sp>
      <p:sp>
        <p:nvSpPr>
          <p:cNvPr id="15405" name="Text Box 45"/>
          <p:cNvSpPr txBox="1">
            <a:spLocks noChangeArrowheads="1"/>
          </p:cNvSpPr>
          <p:nvPr/>
        </p:nvSpPr>
        <p:spPr bwMode="auto">
          <a:xfrm>
            <a:off x="1252538" y="2124075"/>
            <a:ext cx="4333875" cy="23336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515938" indent="-9525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All source code is in CMVC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family - wstcp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release- os2apps32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components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ftp.c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ftpd.c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ftpdc.c </a:t>
            </a:r>
          </a:p>
        </p:txBody>
      </p:sp>
      <p:sp>
        <p:nvSpPr>
          <p:cNvPr id="15406" name="Text Box 46"/>
          <p:cNvSpPr txBox="1">
            <a:spLocks noChangeArrowheads="1"/>
          </p:cNvSpPr>
          <p:nvPr/>
        </p:nvSpPr>
        <p:spPr bwMode="auto">
          <a:xfrm>
            <a:off x="3040063" y="454025"/>
            <a:ext cx="3875087" cy="8350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sz="2700" b="1">
                <a:solidFill>
                  <a:srgbClr val="000000"/>
                </a:solidFill>
                <a:latin typeface="Arial MT" charset="0"/>
              </a:rPr>
              <a:t>Source Overview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Line 3"/>
          <p:cNvSpPr>
            <a:spLocks noChangeShapeType="1"/>
          </p:cNvSpPr>
          <p:nvPr/>
        </p:nvSpPr>
        <p:spPr bwMode="auto">
          <a:xfrm flipV="1">
            <a:off x="1028700" y="1443038"/>
            <a:ext cx="3175" cy="7915275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6" name="Line 4"/>
          <p:cNvSpPr>
            <a:spLocks noChangeShapeType="1"/>
          </p:cNvSpPr>
          <p:nvPr/>
        </p:nvSpPr>
        <p:spPr bwMode="auto">
          <a:xfrm flipH="1">
            <a:off x="2998788" y="1412875"/>
            <a:ext cx="3946525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7" name="Freeform 5"/>
          <p:cNvSpPr>
            <a:spLocks noChangeArrowheads="1"/>
          </p:cNvSpPr>
          <p:nvPr/>
        </p:nvSpPr>
        <p:spPr bwMode="auto">
          <a:xfrm>
            <a:off x="1192213" y="933450"/>
            <a:ext cx="147637" cy="454025"/>
          </a:xfrm>
          <a:custGeom>
            <a:avLst/>
            <a:gdLst>
              <a:gd name="T0" fmla="*/ 2 w 93"/>
              <a:gd name="T1" fmla="*/ 286 h 286"/>
              <a:gd name="T2" fmla="*/ 93 w 93"/>
              <a:gd name="T3" fmla="*/ 215 h 286"/>
              <a:gd name="T4" fmla="*/ 93 w 93"/>
              <a:gd name="T5" fmla="*/ 0 h 286"/>
              <a:gd name="T6" fmla="*/ 0 w 93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3" h="286">
                <a:moveTo>
                  <a:pt x="2" y="286"/>
                </a:moveTo>
                <a:lnTo>
                  <a:pt x="93" y="215"/>
                </a:lnTo>
                <a:lnTo>
                  <a:pt x="93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E4E4E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8" name="Freeform 6"/>
          <p:cNvSpPr>
            <a:spLocks noChangeArrowheads="1"/>
          </p:cNvSpPr>
          <p:nvPr/>
        </p:nvSpPr>
        <p:spPr bwMode="auto">
          <a:xfrm>
            <a:off x="854075" y="1009650"/>
            <a:ext cx="339725" cy="379413"/>
          </a:xfrm>
          <a:custGeom>
            <a:avLst/>
            <a:gdLst>
              <a:gd name="T0" fmla="*/ 0 w 214"/>
              <a:gd name="T1" fmla="*/ 0 h 239"/>
              <a:gd name="T2" fmla="*/ 214 w 214"/>
              <a:gd name="T3" fmla="*/ 17 h 239"/>
              <a:gd name="T4" fmla="*/ 214 w 214"/>
              <a:gd name="T5" fmla="*/ 239 h 239"/>
              <a:gd name="T6" fmla="*/ 0 w 214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39">
                <a:moveTo>
                  <a:pt x="0" y="0"/>
                </a:moveTo>
                <a:lnTo>
                  <a:pt x="214" y="17"/>
                </a:lnTo>
                <a:lnTo>
                  <a:pt x="214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E4E4E"/>
          </a:solidFill>
          <a:ln w="12700">
            <a:solidFill>
              <a:srgbClr val="4E4E4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9" name="Freeform 7"/>
          <p:cNvSpPr>
            <a:spLocks noChangeArrowheads="1"/>
          </p:cNvSpPr>
          <p:nvPr/>
        </p:nvSpPr>
        <p:spPr bwMode="auto">
          <a:xfrm>
            <a:off x="890588" y="1052513"/>
            <a:ext cx="263525" cy="288925"/>
          </a:xfrm>
          <a:custGeom>
            <a:avLst/>
            <a:gdLst>
              <a:gd name="T0" fmla="*/ 0 w 166"/>
              <a:gd name="T1" fmla="*/ 0 h 182"/>
              <a:gd name="T2" fmla="*/ 166 w 166"/>
              <a:gd name="T3" fmla="*/ 13 h 182"/>
              <a:gd name="T4" fmla="*/ 165 w 166"/>
              <a:gd name="T5" fmla="*/ 182 h 182"/>
              <a:gd name="T6" fmla="*/ 0 w 166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182">
                <a:moveTo>
                  <a:pt x="0" y="0"/>
                </a:moveTo>
                <a:lnTo>
                  <a:pt x="166" y="13"/>
                </a:lnTo>
                <a:lnTo>
                  <a:pt x="165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E4E4E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0" name="Freeform 8"/>
          <p:cNvSpPr>
            <a:spLocks noChangeArrowheads="1"/>
          </p:cNvSpPr>
          <p:nvPr/>
        </p:nvSpPr>
        <p:spPr bwMode="auto">
          <a:xfrm>
            <a:off x="857250" y="914400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1 h 74"/>
              <a:gd name="T4" fmla="*/ 118 w 304"/>
              <a:gd name="T5" fmla="*/ 0 h 74"/>
              <a:gd name="T6" fmla="*/ 0 w 304"/>
              <a:gd name="T7" fmla="*/ 59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1"/>
                </a:lnTo>
                <a:lnTo>
                  <a:pt x="118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1" name="Text Box 9"/>
          <p:cNvSpPr txBox="1">
            <a:spLocks noChangeArrowheads="1"/>
          </p:cNvSpPr>
          <p:nvPr/>
        </p:nvSpPr>
        <p:spPr bwMode="auto">
          <a:xfrm>
            <a:off x="930275" y="1039813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E4E4E"/>
                </a:solidFill>
              </a:rPr>
              <a:t>T</a:t>
            </a:r>
          </a:p>
        </p:txBody>
      </p:sp>
      <p:sp>
        <p:nvSpPr>
          <p:cNvPr id="3082" name="Freeform 10"/>
          <p:cNvSpPr>
            <a:spLocks noChangeArrowheads="1"/>
          </p:cNvSpPr>
          <p:nvPr/>
        </p:nvSpPr>
        <p:spPr bwMode="auto">
          <a:xfrm>
            <a:off x="1271588" y="939800"/>
            <a:ext cx="468312" cy="131763"/>
          </a:xfrm>
          <a:custGeom>
            <a:avLst/>
            <a:gdLst>
              <a:gd name="T0" fmla="*/ 181 w 295"/>
              <a:gd name="T1" fmla="*/ 83 h 83"/>
              <a:gd name="T2" fmla="*/ 295 w 295"/>
              <a:gd name="T3" fmla="*/ 24 h 83"/>
              <a:gd name="T4" fmla="*/ 118 w 295"/>
              <a:gd name="T5" fmla="*/ 0 h 83"/>
              <a:gd name="T6" fmla="*/ 0 w 295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5" h="83">
                <a:moveTo>
                  <a:pt x="181" y="83"/>
                </a:moveTo>
                <a:lnTo>
                  <a:pt x="295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3" name="Freeform 11"/>
          <p:cNvSpPr>
            <a:spLocks noChangeArrowheads="1"/>
          </p:cNvSpPr>
          <p:nvPr/>
        </p:nvSpPr>
        <p:spPr bwMode="auto">
          <a:xfrm>
            <a:off x="1543050" y="979488"/>
            <a:ext cx="193675" cy="423862"/>
          </a:xfrm>
          <a:custGeom>
            <a:avLst/>
            <a:gdLst>
              <a:gd name="T0" fmla="*/ 0 w 122"/>
              <a:gd name="T1" fmla="*/ 267 h 267"/>
              <a:gd name="T2" fmla="*/ 109 w 122"/>
              <a:gd name="T3" fmla="*/ 209 h 267"/>
              <a:gd name="T4" fmla="*/ 122 w 122"/>
              <a:gd name="T5" fmla="*/ 0 h 267"/>
              <a:gd name="T6" fmla="*/ 5 w 122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" h="267">
                <a:moveTo>
                  <a:pt x="0" y="267"/>
                </a:moveTo>
                <a:lnTo>
                  <a:pt x="109" y="209"/>
                </a:lnTo>
                <a:lnTo>
                  <a:pt x="122" y="0"/>
                </a:lnTo>
                <a:lnTo>
                  <a:pt x="5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6E6E6E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4" name="Freeform 12"/>
          <p:cNvSpPr>
            <a:spLocks noChangeArrowheads="1"/>
          </p:cNvSpPr>
          <p:nvPr/>
        </p:nvSpPr>
        <p:spPr bwMode="auto">
          <a:xfrm>
            <a:off x="1262063" y="1023938"/>
            <a:ext cx="290512" cy="381000"/>
          </a:xfrm>
          <a:custGeom>
            <a:avLst/>
            <a:gdLst>
              <a:gd name="T0" fmla="*/ 5 w 183"/>
              <a:gd name="T1" fmla="*/ 0 h 240"/>
              <a:gd name="T2" fmla="*/ 183 w 183"/>
              <a:gd name="T3" fmla="*/ 28 h 240"/>
              <a:gd name="T4" fmla="*/ 176 w 183"/>
              <a:gd name="T5" fmla="*/ 240 h 240"/>
              <a:gd name="T6" fmla="*/ 0 w 183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3" h="240">
                <a:moveTo>
                  <a:pt x="5" y="0"/>
                </a:moveTo>
                <a:lnTo>
                  <a:pt x="183" y="28"/>
                </a:lnTo>
                <a:lnTo>
                  <a:pt x="176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AFAFAF"/>
          </a:soli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5" name="Freeform 13"/>
          <p:cNvSpPr>
            <a:spLocks noChangeArrowheads="1"/>
          </p:cNvSpPr>
          <p:nvPr/>
        </p:nvSpPr>
        <p:spPr bwMode="auto">
          <a:xfrm>
            <a:off x="1298575" y="1069975"/>
            <a:ext cx="212725" cy="292100"/>
          </a:xfrm>
          <a:custGeom>
            <a:avLst/>
            <a:gdLst>
              <a:gd name="T0" fmla="*/ 7 w 134"/>
              <a:gd name="T1" fmla="*/ 0 h 184"/>
              <a:gd name="T2" fmla="*/ 134 w 134"/>
              <a:gd name="T3" fmla="*/ 23 h 184"/>
              <a:gd name="T4" fmla="*/ 130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7" y="0"/>
                </a:moveTo>
                <a:lnTo>
                  <a:pt x="134" y="23"/>
                </a:lnTo>
                <a:lnTo>
                  <a:pt x="130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AFAFAF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6" name="Text Box 14"/>
          <p:cNvSpPr txBox="1">
            <a:spLocks noChangeArrowheads="1"/>
          </p:cNvSpPr>
          <p:nvPr/>
        </p:nvSpPr>
        <p:spPr bwMode="auto">
          <a:xfrm>
            <a:off x="1301750" y="1050925"/>
            <a:ext cx="200025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FAFAF"/>
                </a:solidFill>
              </a:rPr>
              <a:t>C</a:t>
            </a:r>
          </a:p>
        </p:txBody>
      </p:sp>
      <p:sp>
        <p:nvSpPr>
          <p:cNvPr id="3087" name="Freeform 15"/>
          <p:cNvSpPr>
            <a:spLocks noChangeArrowheads="1"/>
          </p:cNvSpPr>
          <p:nvPr/>
        </p:nvSpPr>
        <p:spPr bwMode="auto">
          <a:xfrm>
            <a:off x="2103438" y="1016000"/>
            <a:ext cx="550862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8" name="Freeform 16"/>
          <p:cNvSpPr>
            <a:spLocks noChangeArrowheads="1"/>
          </p:cNvSpPr>
          <p:nvPr/>
        </p:nvSpPr>
        <p:spPr bwMode="auto">
          <a:xfrm>
            <a:off x="2436813" y="1054100"/>
            <a:ext cx="217487" cy="454025"/>
          </a:xfrm>
          <a:custGeom>
            <a:avLst/>
            <a:gdLst>
              <a:gd name="T0" fmla="*/ 6 w 137"/>
              <a:gd name="T1" fmla="*/ 286 h 286"/>
              <a:gd name="T2" fmla="*/ 137 w 137"/>
              <a:gd name="T3" fmla="*/ 189 h 286"/>
              <a:gd name="T4" fmla="*/ 135 w 137"/>
              <a:gd name="T5" fmla="*/ 0 h 286"/>
              <a:gd name="T6" fmla="*/ 0 w 137"/>
              <a:gd name="T7" fmla="*/ 67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6">
                <a:moveTo>
                  <a:pt x="6" y="286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9" name="Freeform 17"/>
          <p:cNvSpPr>
            <a:spLocks noChangeArrowheads="1"/>
          </p:cNvSpPr>
          <p:nvPr/>
        </p:nvSpPr>
        <p:spPr bwMode="auto">
          <a:xfrm>
            <a:off x="2100263" y="1111250"/>
            <a:ext cx="338137" cy="420688"/>
          </a:xfrm>
          <a:custGeom>
            <a:avLst/>
            <a:gdLst>
              <a:gd name="T0" fmla="*/ 0 w 213"/>
              <a:gd name="T1" fmla="*/ 0 h 265"/>
              <a:gd name="T2" fmla="*/ 213 w 213"/>
              <a:gd name="T3" fmla="*/ 31 h 265"/>
              <a:gd name="T4" fmla="*/ 213 w 213"/>
              <a:gd name="T5" fmla="*/ 265 h 265"/>
              <a:gd name="T6" fmla="*/ 0 w 213"/>
              <a:gd name="T7" fmla="*/ 227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5">
                <a:moveTo>
                  <a:pt x="0" y="0"/>
                </a:moveTo>
                <a:lnTo>
                  <a:pt x="213" y="31"/>
                </a:lnTo>
                <a:lnTo>
                  <a:pt x="213" y="265"/>
                </a:lnTo>
                <a:lnTo>
                  <a:pt x="0" y="227"/>
                </a:lnTo>
                <a:close/>
              </a:path>
            </a:pathLst>
          </a:custGeom>
          <a:solidFill>
            <a:srgbClr val="6E6E6E"/>
          </a:solidFill>
          <a:ln w="12700">
            <a:solidFill>
              <a:srgbClr val="6E6E6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0" name="Freeform 18"/>
          <p:cNvSpPr>
            <a:spLocks noChangeArrowheads="1"/>
          </p:cNvSpPr>
          <p:nvPr/>
        </p:nvSpPr>
        <p:spPr bwMode="auto">
          <a:xfrm>
            <a:off x="2139950" y="1165225"/>
            <a:ext cx="249238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2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2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1" name="Text Box 19"/>
          <p:cNvSpPr txBox="1">
            <a:spLocks noChangeArrowheads="1"/>
          </p:cNvSpPr>
          <p:nvPr/>
        </p:nvSpPr>
        <p:spPr bwMode="auto">
          <a:xfrm>
            <a:off x="2216150" y="1162050"/>
            <a:ext cx="106363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3092" name="Freeform 20"/>
          <p:cNvSpPr>
            <a:spLocks noChangeArrowheads="1"/>
          </p:cNvSpPr>
          <p:nvPr/>
        </p:nvSpPr>
        <p:spPr bwMode="auto">
          <a:xfrm>
            <a:off x="2389188" y="1109663"/>
            <a:ext cx="563562" cy="179387"/>
          </a:xfrm>
          <a:custGeom>
            <a:avLst/>
            <a:gdLst>
              <a:gd name="T0" fmla="*/ 219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4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19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3" name="Freeform 21"/>
          <p:cNvSpPr>
            <a:spLocks noChangeArrowheads="1"/>
          </p:cNvSpPr>
          <p:nvPr/>
        </p:nvSpPr>
        <p:spPr bwMode="auto">
          <a:xfrm>
            <a:off x="2735263" y="11668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4" name="Freeform 22"/>
          <p:cNvSpPr>
            <a:spLocks noChangeArrowheads="1"/>
          </p:cNvSpPr>
          <p:nvPr/>
        </p:nvSpPr>
        <p:spPr bwMode="auto">
          <a:xfrm>
            <a:off x="2389188" y="1216025"/>
            <a:ext cx="347662" cy="454025"/>
          </a:xfrm>
          <a:custGeom>
            <a:avLst/>
            <a:gdLst>
              <a:gd name="T0" fmla="*/ 0 w 219"/>
              <a:gd name="T1" fmla="*/ 0 h 286"/>
              <a:gd name="T2" fmla="*/ 217 w 219"/>
              <a:gd name="T3" fmla="*/ 45 h 286"/>
              <a:gd name="T4" fmla="*/ 219 w 219"/>
              <a:gd name="T5" fmla="*/ 286 h 286"/>
              <a:gd name="T6" fmla="*/ 2 w 219"/>
              <a:gd name="T7" fmla="*/ 23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6">
                <a:moveTo>
                  <a:pt x="0" y="0"/>
                </a:moveTo>
                <a:lnTo>
                  <a:pt x="217" y="45"/>
                </a:lnTo>
                <a:lnTo>
                  <a:pt x="219" y="286"/>
                </a:lnTo>
                <a:lnTo>
                  <a:pt x="2" y="236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5" name="Freeform 23"/>
          <p:cNvSpPr>
            <a:spLocks noChangeArrowheads="1"/>
          </p:cNvSpPr>
          <p:nvPr/>
        </p:nvSpPr>
        <p:spPr bwMode="auto">
          <a:xfrm>
            <a:off x="2430463" y="1265238"/>
            <a:ext cx="263525" cy="347662"/>
          </a:xfrm>
          <a:custGeom>
            <a:avLst/>
            <a:gdLst>
              <a:gd name="T0" fmla="*/ 0 w 166"/>
              <a:gd name="T1" fmla="*/ 0 h 219"/>
              <a:gd name="T2" fmla="*/ 165 w 166"/>
              <a:gd name="T3" fmla="*/ 37 h 219"/>
              <a:gd name="T4" fmla="*/ 166 w 166"/>
              <a:gd name="T5" fmla="*/ 219 h 219"/>
              <a:gd name="T6" fmla="*/ 2 w 166"/>
              <a:gd name="T7" fmla="*/ 184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19">
                <a:moveTo>
                  <a:pt x="0" y="0"/>
                </a:moveTo>
                <a:lnTo>
                  <a:pt x="165" y="37"/>
                </a:lnTo>
                <a:lnTo>
                  <a:pt x="166" y="219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6" name="Text Box 24"/>
          <p:cNvSpPr txBox="1">
            <a:spLocks noChangeArrowheads="1"/>
          </p:cNvSpPr>
          <p:nvPr/>
        </p:nvSpPr>
        <p:spPr bwMode="auto">
          <a:xfrm>
            <a:off x="2478088" y="129381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3097" name="Freeform 25"/>
          <p:cNvSpPr>
            <a:spLocks noChangeArrowheads="1"/>
          </p:cNvSpPr>
          <p:nvPr/>
        </p:nvSpPr>
        <p:spPr bwMode="auto">
          <a:xfrm>
            <a:off x="1944688" y="1023938"/>
            <a:ext cx="155575" cy="457200"/>
          </a:xfrm>
          <a:custGeom>
            <a:avLst/>
            <a:gdLst>
              <a:gd name="T0" fmla="*/ 1 w 98"/>
              <a:gd name="T1" fmla="*/ 288 h 288"/>
              <a:gd name="T2" fmla="*/ 93 w 98"/>
              <a:gd name="T3" fmla="*/ 218 h 288"/>
              <a:gd name="T4" fmla="*/ 98 w 98"/>
              <a:gd name="T5" fmla="*/ 0 h 288"/>
              <a:gd name="T6" fmla="*/ 0 w 98"/>
              <a:gd name="T7" fmla="*/ 66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8">
                <a:moveTo>
                  <a:pt x="1" y="288"/>
                </a:moveTo>
                <a:lnTo>
                  <a:pt x="93" y="218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8" name="Freeform 26"/>
          <p:cNvSpPr>
            <a:spLocks noChangeArrowheads="1"/>
          </p:cNvSpPr>
          <p:nvPr/>
        </p:nvSpPr>
        <p:spPr bwMode="auto">
          <a:xfrm>
            <a:off x="1611313" y="1006475"/>
            <a:ext cx="488950" cy="125413"/>
          </a:xfrm>
          <a:custGeom>
            <a:avLst/>
            <a:gdLst>
              <a:gd name="T0" fmla="*/ 213 w 308"/>
              <a:gd name="T1" fmla="*/ 79 h 79"/>
              <a:gd name="T2" fmla="*/ 308 w 308"/>
              <a:gd name="T3" fmla="*/ 10 h 79"/>
              <a:gd name="T4" fmla="*/ 121 w 308"/>
              <a:gd name="T5" fmla="*/ 0 h 79"/>
              <a:gd name="T6" fmla="*/ 0 w 308"/>
              <a:gd name="T7" fmla="*/ 64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9">
                <a:moveTo>
                  <a:pt x="213" y="79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9" name="Freeform 27"/>
          <p:cNvSpPr>
            <a:spLocks noChangeArrowheads="1"/>
          </p:cNvSpPr>
          <p:nvPr/>
        </p:nvSpPr>
        <p:spPr bwMode="auto">
          <a:xfrm>
            <a:off x="1614488" y="1106488"/>
            <a:ext cx="336550" cy="373062"/>
          </a:xfrm>
          <a:custGeom>
            <a:avLst/>
            <a:gdLst>
              <a:gd name="T0" fmla="*/ 0 w 212"/>
              <a:gd name="T1" fmla="*/ 0 h 235"/>
              <a:gd name="T2" fmla="*/ 207 w 212"/>
              <a:gd name="T3" fmla="*/ 13 h 235"/>
              <a:gd name="T4" fmla="*/ 212 w 212"/>
              <a:gd name="T5" fmla="*/ 235 h 235"/>
              <a:gd name="T6" fmla="*/ 2 w 212"/>
              <a:gd name="T7" fmla="*/ 214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2" h="235">
                <a:moveTo>
                  <a:pt x="0" y="0"/>
                </a:moveTo>
                <a:lnTo>
                  <a:pt x="207" y="13"/>
                </a:lnTo>
                <a:lnTo>
                  <a:pt x="212" y="235"/>
                </a:lnTo>
                <a:lnTo>
                  <a:pt x="2" y="214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0" name="Freeform 28"/>
          <p:cNvSpPr>
            <a:spLocks noChangeArrowheads="1"/>
          </p:cNvSpPr>
          <p:nvPr/>
        </p:nvSpPr>
        <p:spPr bwMode="auto">
          <a:xfrm>
            <a:off x="1652588" y="1155700"/>
            <a:ext cx="254000" cy="276225"/>
          </a:xfrm>
          <a:custGeom>
            <a:avLst/>
            <a:gdLst>
              <a:gd name="T0" fmla="*/ 0 w 160"/>
              <a:gd name="T1" fmla="*/ 0 h 174"/>
              <a:gd name="T2" fmla="*/ 157 w 160"/>
              <a:gd name="T3" fmla="*/ 10 h 174"/>
              <a:gd name="T4" fmla="*/ 160 w 160"/>
              <a:gd name="T5" fmla="*/ 174 h 174"/>
              <a:gd name="T6" fmla="*/ 1 w 160"/>
              <a:gd name="T7" fmla="*/ 159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4">
                <a:moveTo>
                  <a:pt x="0" y="0"/>
                </a:moveTo>
                <a:lnTo>
                  <a:pt x="157" y="10"/>
                </a:lnTo>
                <a:lnTo>
                  <a:pt x="160" y="174"/>
                </a:lnTo>
                <a:lnTo>
                  <a:pt x="1" y="159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1" name="Text Box 29"/>
          <p:cNvSpPr txBox="1">
            <a:spLocks noChangeArrowheads="1"/>
          </p:cNvSpPr>
          <p:nvPr/>
        </p:nvSpPr>
        <p:spPr bwMode="auto">
          <a:xfrm>
            <a:off x="1973263" y="1106488"/>
            <a:ext cx="77787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E4E4E"/>
                </a:solidFill>
              </a:rPr>
              <a:t>/</a:t>
            </a:r>
          </a:p>
        </p:txBody>
      </p:sp>
      <p:sp>
        <p:nvSpPr>
          <p:cNvPr id="3102" name="Text Box 30"/>
          <p:cNvSpPr txBox="1">
            <a:spLocks noChangeArrowheads="1"/>
          </p:cNvSpPr>
          <p:nvPr/>
        </p:nvSpPr>
        <p:spPr bwMode="auto">
          <a:xfrm>
            <a:off x="1692275" y="1135063"/>
            <a:ext cx="1714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3103" name="Freeform 31"/>
          <p:cNvSpPr>
            <a:spLocks noChangeArrowheads="1"/>
          </p:cNvSpPr>
          <p:nvPr/>
        </p:nvSpPr>
        <p:spPr bwMode="auto">
          <a:xfrm>
            <a:off x="1135063" y="569913"/>
            <a:ext cx="482600" cy="96837"/>
          </a:xfrm>
          <a:custGeom>
            <a:avLst/>
            <a:gdLst>
              <a:gd name="T0" fmla="*/ 219 w 304"/>
              <a:gd name="T1" fmla="*/ 61 h 61"/>
              <a:gd name="T2" fmla="*/ 304 w 304"/>
              <a:gd name="T3" fmla="*/ 6 h 61"/>
              <a:gd name="T4" fmla="*/ 101 w 304"/>
              <a:gd name="T5" fmla="*/ 0 h 61"/>
              <a:gd name="T6" fmla="*/ 0 w 304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61">
                <a:moveTo>
                  <a:pt x="219" y="61"/>
                </a:moveTo>
                <a:lnTo>
                  <a:pt x="304" y="6"/>
                </a:lnTo>
                <a:lnTo>
                  <a:pt x="101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4" name="Freeform 32"/>
          <p:cNvSpPr>
            <a:spLocks noChangeArrowheads="1"/>
          </p:cNvSpPr>
          <p:nvPr/>
        </p:nvSpPr>
        <p:spPr bwMode="auto">
          <a:xfrm>
            <a:off x="1457325" y="5842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2 w 100"/>
              <a:gd name="T3" fmla="*/ 196 h 272"/>
              <a:gd name="T4" fmla="*/ 100 w 100"/>
              <a:gd name="T5" fmla="*/ 0 h 272"/>
              <a:gd name="T6" fmla="*/ 4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2" y="196"/>
                </a:lnTo>
                <a:lnTo>
                  <a:pt x="100" y="0"/>
                </a:lnTo>
                <a:lnTo>
                  <a:pt x="4" y="52"/>
                </a:lnTo>
                <a:close/>
              </a:path>
            </a:pathLst>
          </a:custGeom>
          <a:gradFill rotWithShape="0">
            <a:gsLst>
              <a:gs pos="0">
                <a:srgbClr val="5A5A5A"/>
              </a:gs>
              <a:gs pos="50000">
                <a:srgbClr val="DCDCDC"/>
              </a:gs>
              <a:gs pos="100000">
                <a:srgbClr val="5A5A5A"/>
              </a:gs>
            </a:gsLst>
            <a:lin ang="18900000" scaled="1"/>
          </a:gradFill>
          <a:ln w="12700">
            <a:solidFill>
              <a:srgbClr val="5A5A5A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5" name="Freeform 33"/>
          <p:cNvSpPr>
            <a:spLocks noChangeArrowheads="1"/>
          </p:cNvSpPr>
          <p:nvPr/>
        </p:nvSpPr>
        <p:spPr bwMode="auto">
          <a:xfrm>
            <a:off x="1130300" y="650875"/>
            <a:ext cx="330200" cy="365125"/>
          </a:xfrm>
          <a:custGeom>
            <a:avLst/>
            <a:gdLst>
              <a:gd name="T0" fmla="*/ 0 w 208"/>
              <a:gd name="T1" fmla="*/ 0 h 230"/>
              <a:gd name="T2" fmla="*/ 208 w 208"/>
              <a:gd name="T3" fmla="*/ 8 h 230"/>
              <a:gd name="T4" fmla="*/ 208 w 208"/>
              <a:gd name="T5" fmla="*/ 230 h 230"/>
              <a:gd name="T6" fmla="*/ 0 w 208"/>
              <a:gd name="T7" fmla="*/ 21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0">
                <a:moveTo>
                  <a:pt x="0" y="0"/>
                </a:moveTo>
                <a:lnTo>
                  <a:pt x="208" y="8"/>
                </a:lnTo>
                <a:lnTo>
                  <a:pt x="208" y="230"/>
                </a:lnTo>
                <a:lnTo>
                  <a:pt x="0" y="211"/>
                </a:lnTo>
                <a:close/>
              </a:path>
            </a:pathLst>
          </a:custGeom>
          <a:solidFill>
            <a:srgbClr val="4C4C4C"/>
          </a:solidFill>
          <a:ln w="12700">
            <a:solidFill>
              <a:srgbClr val="4C4C4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6" name="Freeform 34"/>
          <p:cNvSpPr>
            <a:spLocks noChangeArrowheads="1"/>
          </p:cNvSpPr>
          <p:nvPr/>
        </p:nvSpPr>
        <p:spPr bwMode="auto">
          <a:xfrm>
            <a:off x="1168400" y="692150"/>
            <a:ext cx="255588" cy="280988"/>
          </a:xfrm>
          <a:custGeom>
            <a:avLst/>
            <a:gdLst>
              <a:gd name="T0" fmla="*/ 0 w 161"/>
              <a:gd name="T1" fmla="*/ 0 h 177"/>
              <a:gd name="T2" fmla="*/ 161 w 161"/>
              <a:gd name="T3" fmla="*/ 8 h 177"/>
              <a:gd name="T4" fmla="*/ 161 w 161"/>
              <a:gd name="T5" fmla="*/ 177 h 177"/>
              <a:gd name="T6" fmla="*/ 0 w 161"/>
              <a:gd name="T7" fmla="*/ 161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7">
                <a:moveTo>
                  <a:pt x="0" y="0"/>
                </a:moveTo>
                <a:lnTo>
                  <a:pt x="161" y="8"/>
                </a:lnTo>
                <a:lnTo>
                  <a:pt x="161" y="177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7" name="Text Box 35"/>
          <p:cNvSpPr txBox="1">
            <a:spLocks noChangeArrowheads="1"/>
          </p:cNvSpPr>
          <p:nvPr/>
        </p:nvSpPr>
        <p:spPr bwMode="auto">
          <a:xfrm>
            <a:off x="1223963" y="676275"/>
            <a:ext cx="10795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555555"/>
                </a:solidFill>
              </a:rPr>
              <a:t>I</a:t>
            </a:r>
          </a:p>
        </p:txBody>
      </p:sp>
      <p:sp>
        <p:nvSpPr>
          <p:cNvPr id="3108" name="Freeform 36"/>
          <p:cNvSpPr>
            <a:spLocks noChangeArrowheads="1"/>
          </p:cNvSpPr>
          <p:nvPr/>
        </p:nvSpPr>
        <p:spPr bwMode="auto">
          <a:xfrm>
            <a:off x="1539875" y="584200"/>
            <a:ext cx="493713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9" name="Freeform 37"/>
          <p:cNvSpPr>
            <a:spLocks noChangeArrowheads="1"/>
          </p:cNvSpPr>
          <p:nvPr/>
        </p:nvSpPr>
        <p:spPr bwMode="auto">
          <a:xfrm>
            <a:off x="1874838" y="593725"/>
            <a:ext cx="163512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AFAFAF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10" name="Freeform 38"/>
          <p:cNvSpPr>
            <a:spLocks noChangeArrowheads="1"/>
          </p:cNvSpPr>
          <p:nvPr/>
        </p:nvSpPr>
        <p:spPr bwMode="auto">
          <a:xfrm>
            <a:off x="1530350" y="666750"/>
            <a:ext cx="354013" cy="374650"/>
          </a:xfrm>
          <a:custGeom>
            <a:avLst/>
            <a:gdLst>
              <a:gd name="T0" fmla="*/ 2 w 223"/>
              <a:gd name="T1" fmla="*/ 0 h 236"/>
              <a:gd name="T2" fmla="*/ 223 w 223"/>
              <a:gd name="T3" fmla="*/ 13 h 236"/>
              <a:gd name="T4" fmla="*/ 218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2" y="0"/>
                </a:moveTo>
                <a:lnTo>
                  <a:pt x="223" y="13"/>
                </a:lnTo>
                <a:lnTo>
                  <a:pt x="218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6E6E6E"/>
          </a:solidFill>
          <a:ln w="12700">
            <a:solidFill>
              <a:srgbClr val="6E6E6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11" name="Freeform 39"/>
          <p:cNvSpPr>
            <a:spLocks noChangeArrowheads="1"/>
          </p:cNvSpPr>
          <p:nvPr/>
        </p:nvSpPr>
        <p:spPr bwMode="auto">
          <a:xfrm>
            <a:off x="1571625" y="709613"/>
            <a:ext cx="269875" cy="290512"/>
          </a:xfrm>
          <a:custGeom>
            <a:avLst/>
            <a:gdLst>
              <a:gd name="T0" fmla="*/ 3 w 170"/>
              <a:gd name="T1" fmla="*/ 0 h 183"/>
              <a:gd name="T2" fmla="*/ 170 w 170"/>
              <a:gd name="T3" fmla="*/ 8 h 183"/>
              <a:gd name="T4" fmla="*/ 166 w 170"/>
              <a:gd name="T5" fmla="*/ 183 h 183"/>
              <a:gd name="T6" fmla="*/ 0 w 170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0" h="183">
                <a:moveTo>
                  <a:pt x="3" y="0"/>
                </a:moveTo>
                <a:lnTo>
                  <a:pt x="170" y="8"/>
                </a:lnTo>
                <a:lnTo>
                  <a:pt x="166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12" name="Text Box 40"/>
          <p:cNvSpPr txBox="1">
            <a:spLocks noChangeArrowheads="1"/>
          </p:cNvSpPr>
          <p:nvPr/>
        </p:nvSpPr>
        <p:spPr bwMode="auto">
          <a:xfrm>
            <a:off x="1611313" y="696913"/>
            <a:ext cx="185737" cy="312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3113" name="Freeform 41"/>
          <p:cNvSpPr>
            <a:spLocks noChangeArrowheads="1"/>
          </p:cNvSpPr>
          <p:nvPr/>
        </p:nvSpPr>
        <p:spPr bwMode="auto">
          <a:xfrm>
            <a:off x="1939925" y="742950"/>
            <a:ext cx="363538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4 w 229"/>
              <a:gd name="T7" fmla="*/ 222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4" y="222"/>
                </a:lnTo>
                <a:close/>
              </a:path>
            </a:pathLst>
          </a:custGeom>
          <a:solidFill>
            <a:srgbClr val="AFAFAF"/>
          </a:soli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14" name="Freeform 42"/>
          <p:cNvSpPr>
            <a:spLocks noChangeArrowheads="1"/>
          </p:cNvSpPr>
          <p:nvPr/>
        </p:nvSpPr>
        <p:spPr bwMode="auto">
          <a:xfrm>
            <a:off x="1985963" y="790575"/>
            <a:ext cx="274637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15" name="Freeform 43"/>
          <p:cNvSpPr>
            <a:spLocks noChangeArrowheads="1"/>
          </p:cNvSpPr>
          <p:nvPr/>
        </p:nvSpPr>
        <p:spPr bwMode="auto">
          <a:xfrm>
            <a:off x="1941513" y="682625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16" name="Text Box 44"/>
          <p:cNvSpPr txBox="1">
            <a:spLocks noChangeArrowheads="1"/>
          </p:cNvSpPr>
          <p:nvPr/>
        </p:nvSpPr>
        <p:spPr bwMode="auto">
          <a:xfrm>
            <a:off x="1989138" y="771525"/>
            <a:ext cx="261937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FAFAF"/>
                </a:solidFill>
              </a:rPr>
              <a:t>M</a:t>
            </a:r>
          </a:p>
        </p:txBody>
      </p:sp>
      <p:sp>
        <p:nvSpPr>
          <p:cNvPr id="3117" name="Text Box 45"/>
          <p:cNvSpPr txBox="1">
            <a:spLocks noChangeArrowheads="1"/>
          </p:cNvSpPr>
          <p:nvPr/>
        </p:nvSpPr>
        <p:spPr bwMode="auto">
          <a:xfrm>
            <a:off x="1443038" y="2211388"/>
            <a:ext cx="5180012" cy="19462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Description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Provides file access services to Clients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32bit code based on the TCP/IP V1.x 16bit design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RFC Implementation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RFC959 - File Transfer Protocol</a:t>
            </a:r>
          </a:p>
        </p:txBody>
      </p:sp>
      <p:sp>
        <p:nvSpPr>
          <p:cNvPr id="3118" name="Text Box 46"/>
          <p:cNvSpPr txBox="1">
            <a:spLocks noChangeArrowheads="1"/>
          </p:cNvSpPr>
          <p:nvPr/>
        </p:nvSpPr>
        <p:spPr bwMode="auto">
          <a:xfrm>
            <a:off x="3040063" y="454025"/>
            <a:ext cx="3875087" cy="8350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sz="2700" b="1">
                <a:solidFill>
                  <a:srgbClr val="000000"/>
                </a:solidFill>
                <a:latin typeface="Arial MT" charset="0"/>
              </a:rPr>
              <a:t>Overview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Line 3"/>
          <p:cNvSpPr>
            <a:spLocks noChangeShapeType="1"/>
          </p:cNvSpPr>
          <p:nvPr/>
        </p:nvSpPr>
        <p:spPr bwMode="auto">
          <a:xfrm flipV="1">
            <a:off x="1028700" y="1443038"/>
            <a:ext cx="3175" cy="7915275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0" name="Line 4"/>
          <p:cNvSpPr>
            <a:spLocks noChangeShapeType="1"/>
          </p:cNvSpPr>
          <p:nvPr/>
        </p:nvSpPr>
        <p:spPr bwMode="auto">
          <a:xfrm flipH="1">
            <a:off x="2998788" y="1412875"/>
            <a:ext cx="3946525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1" name="Freeform 5"/>
          <p:cNvSpPr>
            <a:spLocks noChangeArrowheads="1"/>
          </p:cNvSpPr>
          <p:nvPr/>
        </p:nvSpPr>
        <p:spPr bwMode="auto">
          <a:xfrm>
            <a:off x="1192213" y="933450"/>
            <a:ext cx="147637" cy="454025"/>
          </a:xfrm>
          <a:custGeom>
            <a:avLst/>
            <a:gdLst>
              <a:gd name="T0" fmla="*/ 2 w 93"/>
              <a:gd name="T1" fmla="*/ 286 h 286"/>
              <a:gd name="T2" fmla="*/ 93 w 93"/>
              <a:gd name="T3" fmla="*/ 215 h 286"/>
              <a:gd name="T4" fmla="*/ 93 w 93"/>
              <a:gd name="T5" fmla="*/ 0 h 286"/>
              <a:gd name="T6" fmla="*/ 0 w 93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3" h="286">
                <a:moveTo>
                  <a:pt x="2" y="286"/>
                </a:moveTo>
                <a:lnTo>
                  <a:pt x="93" y="215"/>
                </a:lnTo>
                <a:lnTo>
                  <a:pt x="93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E4E4E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2" name="Freeform 6"/>
          <p:cNvSpPr>
            <a:spLocks noChangeArrowheads="1"/>
          </p:cNvSpPr>
          <p:nvPr/>
        </p:nvSpPr>
        <p:spPr bwMode="auto">
          <a:xfrm>
            <a:off x="854075" y="1009650"/>
            <a:ext cx="339725" cy="379413"/>
          </a:xfrm>
          <a:custGeom>
            <a:avLst/>
            <a:gdLst>
              <a:gd name="T0" fmla="*/ 0 w 214"/>
              <a:gd name="T1" fmla="*/ 0 h 239"/>
              <a:gd name="T2" fmla="*/ 214 w 214"/>
              <a:gd name="T3" fmla="*/ 17 h 239"/>
              <a:gd name="T4" fmla="*/ 214 w 214"/>
              <a:gd name="T5" fmla="*/ 239 h 239"/>
              <a:gd name="T6" fmla="*/ 0 w 214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39">
                <a:moveTo>
                  <a:pt x="0" y="0"/>
                </a:moveTo>
                <a:lnTo>
                  <a:pt x="214" y="17"/>
                </a:lnTo>
                <a:lnTo>
                  <a:pt x="214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E4E4E"/>
          </a:solidFill>
          <a:ln w="12700">
            <a:solidFill>
              <a:srgbClr val="4E4E4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3" name="Freeform 7"/>
          <p:cNvSpPr>
            <a:spLocks noChangeArrowheads="1"/>
          </p:cNvSpPr>
          <p:nvPr/>
        </p:nvSpPr>
        <p:spPr bwMode="auto">
          <a:xfrm>
            <a:off x="890588" y="1052513"/>
            <a:ext cx="263525" cy="288925"/>
          </a:xfrm>
          <a:custGeom>
            <a:avLst/>
            <a:gdLst>
              <a:gd name="T0" fmla="*/ 0 w 166"/>
              <a:gd name="T1" fmla="*/ 0 h 182"/>
              <a:gd name="T2" fmla="*/ 166 w 166"/>
              <a:gd name="T3" fmla="*/ 13 h 182"/>
              <a:gd name="T4" fmla="*/ 165 w 166"/>
              <a:gd name="T5" fmla="*/ 182 h 182"/>
              <a:gd name="T6" fmla="*/ 0 w 166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182">
                <a:moveTo>
                  <a:pt x="0" y="0"/>
                </a:moveTo>
                <a:lnTo>
                  <a:pt x="166" y="13"/>
                </a:lnTo>
                <a:lnTo>
                  <a:pt x="165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E4E4E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4" name="Freeform 8"/>
          <p:cNvSpPr>
            <a:spLocks noChangeArrowheads="1"/>
          </p:cNvSpPr>
          <p:nvPr/>
        </p:nvSpPr>
        <p:spPr bwMode="auto">
          <a:xfrm>
            <a:off x="857250" y="914400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1 h 74"/>
              <a:gd name="T4" fmla="*/ 118 w 304"/>
              <a:gd name="T5" fmla="*/ 0 h 74"/>
              <a:gd name="T6" fmla="*/ 0 w 304"/>
              <a:gd name="T7" fmla="*/ 59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1"/>
                </a:lnTo>
                <a:lnTo>
                  <a:pt x="118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5" name="Text Box 9"/>
          <p:cNvSpPr txBox="1">
            <a:spLocks noChangeArrowheads="1"/>
          </p:cNvSpPr>
          <p:nvPr/>
        </p:nvSpPr>
        <p:spPr bwMode="auto">
          <a:xfrm>
            <a:off x="930275" y="1039813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E4E4E"/>
                </a:solidFill>
              </a:rPr>
              <a:t>T</a:t>
            </a:r>
          </a:p>
        </p:txBody>
      </p:sp>
      <p:sp>
        <p:nvSpPr>
          <p:cNvPr id="4106" name="Freeform 10"/>
          <p:cNvSpPr>
            <a:spLocks noChangeArrowheads="1"/>
          </p:cNvSpPr>
          <p:nvPr/>
        </p:nvSpPr>
        <p:spPr bwMode="auto">
          <a:xfrm>
            <a:off x="1271588" y="939800"/>
            <a:ext cx="468312" cy="131763"/>
          </a:xfrm>
          <a:custGeom>
            <a:avLst/>
            <a:gdLst>
              <a:gd name="T0" fmla="*/ 181 w 295"/>
              <a:gd name="T1" fmla="*/ 83 h 83"/>
              <a:gd name="T2" fmla="*/ 295 w 295"/>
              <a:gd name="T3" fmla="*/ 24 h 83"/>
              <a:gd name="T4" fmla="*/ 118 w 295"/>
              <a:gd name="T5" fmla="*/ 0 h 83"/>
              <a:gd name="T6" fmla="*/ 0 w 295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5" h="83">
                <a:moveTo>
                  <a:pt x="181" y="83"/>
                </a:moveTo>
                <a:lnTo>
                  <a:pt x="295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7" name="Freeform 11"/>
          <p:cNvSpPr>
            <a:spLocks noChangeArrowheads="1"/>
          </p:cNvSpPr>
          <p:nvPr/>
        </p:nvSpPr>
        <p:spPr bwMode="auto">
          <a:xfrm>
            <a:off x="1543050" y="979488"/>
            <a:ext cx="193675" cy="423862"/>
          </a:xfrm>
          <a:custGeom>
            <a:avLst/>
            <a:gdLst>
              <a:gd name="T0" fmla="*/ 0 w 122"/>
              <a:gd name="T1" fmla="*/ 267 h 267"/>
              <a:gd name="T2" fmla="*/ 109 w 122"/>
              <a:gd name="T3" fmla="*/ 209 h 267"/>
              <a:gd name="T4" fmla="*/ 122 w 122"/>
              <a:gd name="T5" fmla="*/ 0 h 267"/>
              <a:gd name="T6" fmla="*/ 5 w 122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" h="267">
                <a:moveTo>
                  <a:pt x="0" y="267"/>
                </a:moveTo>
                <a:lnTo>
                  <a:pt x="109" y="209"/>
                </a:lnTo>
                <a:lnTo>
                  <a:pt x="122" y="0"/>
                </a:lnTo>
                <a:lnTo>
                  <a:pt x="5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6E6E6E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8" name="Freeform 12"/>
          <p:cNvSpPr>
            <a:spLocks noChangeArrowheads="1"/>
          </p:cNvSpPr>
          <p:nvPr/>
        </p:nvSpPr>
        <p:spPr bwMode="auto">
          <a:xfrm>
            <a:off x="1262063" y="1023938"/>
            <a:ext cx="290512" cy="381000"/>
          </a:xfrm>
          <a:custGeom>
            <a:avLst/>
            <a:gdLst>
              <a:gd name="T0" fmla="*/ 5 w 183"/>
              <a:gd name="T1" fmla="*/ 0 h 240"/>
              <a:gd name="T2" fmla="*/ 183 w 183"/>
              <a:gd name="T3" fmla="*/ 28 h 240"/>
              <a:gd name="T4" fmla="*/ 176 w 183"/>
              <a:gd name="T5" fmla="*/ 240 h 240"/>
              <a:gd name="T6" fmla="*/ 0 w 183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3" h="240">
                <a:moveTo>
                  <a:pt x="5" y="0"/>
                </a:moveTo>
                <a:lnTo>
                  <a:pt x="183" y="28"/>
                </a:lnTo>
                <a:lnTo>
                  <a:pt x="176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AFAFAF"/>
          </a:soli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9" name="Freeform 13"/>
          <p:cNvSpPr>
            <a:spLocks noChangeArrowheads="1"/>
          </p:cNvSpPr>
          <p:nvPr/>
        </p:nvSpPr>
        <p:spPr bwMode="auto">
          <a:xfrm>
            <a:off x="1298575" y="1069975"/>
            <a:ext cx="212725" cy="292100"/>
          </a:xfrm>
          <a:custGeom>
            <a:avLst/>
            <a:gdLst>
              <a:gd name="T0" fmla="*/ 7 w 134"/>
              <a:gd name="T1" fmla="*/ 0 h 184"/>
              <a:gd name="T2" fmla="*/ 134 w 134"/>
              <a:gd name="T3" fmla="*/ 23 h 184"/>
              <a:gd name="T4" fmla="*/ 130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7" y="0"/>
                </a:moveTo>
                <a:lnTo>
                  <a:pt x="134" y="23"/>
                </a:lnTo>
                <a:lnTo>
                  <a:pt x="130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AFAFAF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0" name="Text Box 14"/>
          <p:cNvSpPr txBox="1">
            <a:spLocks noChangeArrowheads="1"/>
          </p:cNvSpPr>
          <p:nvPr/>
        </p:nvSpPr>
        <p:spPr bwMode="auto">
          <a:xfrm>
            <a:off x="1301750" y="1050925"/>
            <a:ext cx="200025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FAFAF"/>
                </a:solidFill>
              </a:rPr>
              <a:t>C</a:t>
            </a:r>
          </a:p>
        </p:txBody>
      </p:sp>
      <p:sp>
        <p:nvSpPr>
          <p:cNvPr id="4111" name="Freeform 15"/>
          <p:cNvSpPr>
            <a:spLocks noChangeArrowheads="1"/>
          </p:cNvSpPr>
          <p:nvPr/>
        </p:nvSpPr>
        <p:spPr bwMode="auto">
          <a:xfrm>
            <a:off x="2103438" y="1016000"/>
            <a:ext cx="550862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2" name="Freeform 16"/>
          <p:cNvSpPr>
            <a:spLocks noChangeArrowheads="1"/>
          </p:cNvSpPr>
          <p:nvPr/>
        </p:nvSpPr>
        <p:spPr bwMode="auto">
          <a:xfrm>
            <a:off x="2436813" y="1054100"/>
            <a:ext cx="217487" cy="454025"/>
          </a:xfrm>
          <a:custGeom>
            <a:avLst/>
            <a:gdLst>
              <a:gd name="T0" fmla="*/ 6 w 137"/>
              <a:gd name="T1" fmla="*/ 286 h 286"/>
              <a:gd name="T2" fmla="*/ 137 w 137"/>
              <a:gd name="T3" fmla="*/ 189 h 286"/>
              <a:gd name="T4" fmla="*/ 135 w 137"/>
              <a:gd name="T5" fmla="*/ 0 h 286"/>
              <a:gd name="T6" fmla="*/ 0 w 137"/>
              <a:gd name="T7" fmla="*/ 67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6">
                <a:moveTo>
                  <a:pt x="6" y="286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3" name="Freeform 17"/>
          <p:cNvSpPr>
            <a:spLocks noChangeArrowheads="1"/>
          </p:cNvSpPr>
          <p:nvPr/>
        </p:nvSpPr>
        <p:spPr bwMode="auto">
          <a:xfrm>
            <a:off x="2100263" y="1111250"/>
            <a:ext cx="338137" cy="420688"/>
          </a:xfrm>
          <a:custGeom>
            <a:avLst/>
            <a:gdLst>
              <a:gd name="T0" fmla="*/ 0 w 213"/>
              <a:gd name="T1" fmla="*/ 0 h 265"/>
              <a:gd name="T2" fmla="*/ 213 w 213"/>
              <a:gd name="T3" fmla="*/ 31 h 265"/>
              <a:gd name="T4" fmla="*/ 213 w 213"/>
              <a:gd name="T5" fmla="*/ 265 h 265"/>
              <a:gd name="T6" fmla="*/ 0 w 213"/>
              <a:gd name="T7" fmla="*/ 227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5">
                <a:moveTo>
                  <a:pt x="0" y="0"/>
                </a:moveTo>
                <a:lnTo>
                  <a:pt x="213" y="31"/>
                </a:lnTo>
                <a:lnTo>
                  <a:pt x="213" y="265"/>
                </a:lnTo>
                <a:lnTo>
                  <a:pt x="0" y="227"/>
                </a:lnTo>
                <a:close/>
              </a:path>
            </a:pathLst>
          </a:custGeom>
          <a:solidFill>
            <a:srgbClr val="6E6E6E"/>
          </a:solidFill>
          <a:ln w="12700">
            <a:solidFill>
              <a:srgbClr val="6E6E6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4" name="Freeform 18"/>
          <p:cNvSpPr>
            <a:spLocks noChangeArrowheads="1"/>
          </p:cNvSpPr>
          <p:nvPr/>
        </p:nvSpPr>
        <p:spPr bwMode="auto">
          <a:xfrm>
            <a:off x="2139950" y="1165225"/>
            <a:ext cx="249238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2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2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5" name="Text Box 19"/>
          <p:cNvSpPr txBox="1">
            <a:spLocks noChangeArrowheads="1"/>
          </p:cNvSpPr>
          <p:nvPr/>
        </p:nvSpPr>
        <p:spPr bwMode="auto">
          <a:xfrm>
            <a:off x="2216150" y="1162050"/>
            <a:ext cx="106363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4116" name="Freeform 20"/>
          <p:cNvSpPr>
            <a:spLocks noChangeArrowheads="1"/>
          </p:cNvSpPr>
          <p:nvPr/>
        </p:nvSpPr>
        <p:spPr bwMode="auto">
          <a:xfrm>
            <a:off x="2389188" y="1109663"/>
            <a:ext cx="563562" cy="179387"/>
          </a:xfrm>
          <a:custGeom>
            <a:avLst/>
            <a:gdLst>
              <a:gd name="T0" fmla="*/ 219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4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19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7" name="Freeform 21"/>
          <p:cNvSpPr>
            <a:spLocks noChangeArrowheads="1"/>
          </p:cNvSpPr>
          <p:nvPr/>
        </p:nvSpPr>
        <p:spPr bwMode="auto">
          <a:xfrm>
            <a:off x="2735263" y="11668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8" name="Freeform 22"/>
          <p:cNvSpPr>
            <a:spLocks noChangeArrowheads="1"/>
          </p:cNvSpPr>
          <p:nvPr/>
        </p:nvSpPr>
        <p:spPr bwMode="auto">
          <a:xfrm>
            <a:off x="2389188" y="1216025"/>
            <a:ext cx="347662" cy="454025"/>
          </a:xfrm>
          <a:custGeom>
            <a:avLst/>
            <a:gdLst>
              <a:gd name="T0" fmla="*/ 0 w 219"/>
              <a:gd name="T1" fmla="*/ 0 h 286"/>
              <a:gd name="T2" fmla="*/ 217 w 219"/>
              <a:gd name="T3" fmla="*/ 45 h 286"/>
              <a:gd name="T4" fmla="*/ 219 w 219"/>
              <a:gd name="T5" fmla="*/ 286 h 286"/>
              <a:gd name="T6" fmla="*/ 2 w 219"/>
              <a:gd name="T7" fmla="*/ 23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6">
                <a:moveTo>
                  <a:pt x="0" y="0"/>
                </a:moveTo>
                <a:lnTo>
                  <a:pt x="217" y="45"/>
                </a:lnTo>
                <a:lnTo>
                  <a:pt x="219" y="286"/>
                </a:lnTo>
                <a:lnTo>
                  <a:pt x="2" y="236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9" name="Freeform 23"/>
          <p:cNvSpPr>
            <a:spLocks noChangeArrowheads="1"/>
          </p:cNvSpPr>
          <p:nvPr/>
        </p:nvSpPr>
        <p:spPr bwMode="auto">
          <a:xfrm>
            <a:off x="2430463" y="1265238"/>
            <a:ext cx="263525" cy="347662"/>
          </a:xfrm>
          <a:custGeom>
            <a:avLst/>
            <a:gdLst>
              <a:gd name="T0" fmla="*/ 0 w 166"/>
              <a:gd name="T1" fmla="*/ 0 h 219"/>
              <a:gd name="T2" fmla="*/ 165 w 166"/>
              <a:gd name="T3" fmla="*/ 37 h 219"/>
              <a:gd name="T4" fmla="*/ 166 w 166"/>
              <a:gd name="T5" fmla="*/ 219 h 219"/>
              <a:gd name="T6" fmla="*/ 2 w 166"/>
              <a:gd name="T7" fmla="*/ 184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19">
                <a:moveTo>
                  <a:pt x="0" y="0"/>
                </a:moveTo>
                <a:lnTo>
                  <a:pt x="165" y="37"/>
                </a:lnTo>
                <a:lnTo>
                  <a:pt x="166" y="219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20" name="Text Box 24"/>
          <p:cNvSpPr txBox="1">
            <a:spLocks noChangeArrowheads="1"/>
          </p:cNvSpPr>
          <p:nvPr/>
        </p:nvSpPr>
        <p:spPr bwMode="auto">
          <a:xfrm>
            <a:off x="2478088" y="129381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4121" name="Freeform 25"/>
          <p:cNvSpPr>
            <a:spLocks noChangeArrowheads="1"/>
          </p:cNvSpPr>
          <p:nvPr/>
        </p:nvSpPr>
        <p:spPr bwMode="auto">
          <a:xfrm>
            <a:off x="1944688" y="1023938"/>
            <a:ext cx="155575" cy="457200"/>
          </a:xfrm>
          <a:custGeom>
            <a:avLst/>
            <a:gdLst>
              <a:gd name="T0" fmla="*/ 1 w 98"/>
              <a:gd name="T1" fmla="*/ 288 h 288"/>
              <a:gd name="T2" fmla="*/ 93 w 98"/>
              <a:gd name="T3" fmla="*/ 218 h 288"/>
              <a:gd name="T4" fmla="*/ 98 w 98"/>
              <a:gd name="T5" fmla="*/ 0 h 288"/>
              <a:gd name="T6" fmla="*/ 0 w 98"/>
              <a:gd name="T7" fmla="*/ 66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8">
                <a:moveTo>
                  <a:pt x="1" y="288"/>
                </a:moveTo>
                <a:lnTo>
                  <a:pt x="93" y="218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22" name="Freeform 26"/>
          <p:cNvSpPr>
            <a:spLocks noChangeArrowheads="1"/>
          </p:cNvSpPr>
          <p:nvPr/>
        </p:nvSpPr>
        <p:spPr bwMode="auto">
          <a:xfrm>
            <a:off x="1611313" y="1006475"/>
            <a:ext cx="488950" cy="125413"/>
          </a:xfrm>
          <a:custGeom>
            <a:avLst/>
            <a:gdLst>
              <a:gd name="T0" fmla="*/ 213 w 308"/>
              <a:gd name="T1" fmla="*/ 79 h 79"/>
              <a:gd name="T2" fmla="*/ 308 w 308"/>
              <a:gd name="T3" fmla="*/ 10 h 79"/>
              <a:gd name="T4" fmla="*/ 121 w 308"/>
              <a:gd name="T5" fmla="*/ 0 h 79"/>
              <a:gd name="T6" fmla="*/ 0 w 308"/>
              <a:gd name="T7" fmla="*/ 64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9">
                <a:moveTo>
                  <a:pt x="213" y="79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23" name="Freeform 27"/>
          <p:cNvSpPr>
            <a:spLocks noChangeArrowheads="1"/>
          </p:cNvSpPr>
          <p:nvPr/>
        </p:nvSpPr>
        <p:spPr bwMode="auto">
          <a:xfrm>
            <a:off x="1614488" y="1106488"/>
            <a:ext cx="336550" cy="373062"/>
          </a:xfrm>
          <a:custGeom>
            <a:avLst/>
            <a:gdLst>
              <a:gd name="T0" fmla="*/ 0 w 212"/>
              <a:gd name="T1" fmla="*/ 0 h 235"/>
              <a:gd name="T2" fmla="*/ 207 w 212"/>
              <a:gd name="T3" fmla="*/ 13 h 235"/>
              <a:gd name="T4" fmla="*/ 212 w 212"/>
              <a:gd name="T5" fmla="*/ 235 h 235"/>
              <a:gd name="T6" fmla="*/ 2 w 212"/>
              <a:gd name="T7" fmla="*/ 214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2" h="235">
                <a:moveTo>
                  <a:pt x="0" y="0"/>
                </a:moveTo>
                <a:lnTo>
                  <a:pt x="207" y="13"/>
                </a:lnTo>
                <a:lnTo>
                  <a:pt x="212" y="235"/>
                </a:lnTo>
                <a:lnTo>
                  <a:pt x="2" y="214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24" name="Freeform 28"/>
          <p:cNvSpPr>
            <a:spLocks noChangeArrowheads="1"/>
          </p:cNvSpPr>
          <p:nvPr/>
        </p:nvSpPr>
        <p:spPr bwMode="auto">
          <a:xfrm>
            <a:off x="1652588" y="1155700"/>
            <a:ext cx="254000" cy="276225"/>
          </a:xfrm>
          <a:custGeom>
            <a:avLst/>
            <a:gdLst>
              <a:gd name="T0" fmla="*/ 0 w 160"/>
              <a:gd name="T1" fmla="*/ 0 h 174"/>
              <a:gd name="T2" fmla="*/ 157 w 160"/>
              <a:gd name="T3" fmla="*/ 10 h 174"/>
              <a:gd name="T4" fmla="*/ 160 w 160"/>
              <a:gd name="T5" fmla="*/ 174 h 174"/>
              <a:gd name="T6" fmla="*/ 1 w 160"/>
              <a:gd name="T7" fmla="*/ 159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4">
                <a:moveTo>
                  <a:pt x="0" y="0"/>
                </a:moveTo>
                <a:lnTo>
                  <a:pt x="157" y="10"/>
                </a:lnTo>
                <a:lnTo>
                  <a:pt x="160" y="174"/>
                </a:lnTo>
                <a:lnTo>
                  <a:pt x="1" y="159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25" name="Text Box 29"/>
          <p:cNvSpPr txBox="1">
            <a:spLocks noChangeArrowheads="1"/>
          </p:cNvSpPr>
          <p:nvPr/>
        </p:nvSpPr>
        <p:spPr bwMode="auto">
          <a:xfrm>
            <a:off x="1973263" y="1106488"/>
            <a:ext cx="77787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E4E4E"/>
                </a:solidFill>
              </a:rPr>
              <a:t>/</a:t>
            </a:r>
          </a:p>
        </p:txBody>
      </p:sp>
      <p:sp>
        <p:nvSpPr>
          <p:cNvPr id="4126" name="Text Box 30"/>
          <p:cNvSpPr txBox="1">
            <a:spLocks noChangeArrowheads="1"/>
          </p:cNvSpPr>
          <p:nvPr/>
        </p:nvSpPr>
        <p:spPr bwMode="auto">
          <a:xfrm>
            <a:off x="1692275" y="1135063"/>
            <a:ext cx="1714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4127" name="Freeform 31"/>
          <p:cNvSpPr>
            <a:spLocks noChangeArrowheads="1"/>
          </p:cNvSpPr>
          <p:nvPr/>
        </p:nvSpPr>
        <p:spPr bwMode="auto">
          <a:xfrm>
            <a:off x="1135063" y="569913"/>
            <a:ext cx="482600" cy="96837"/>
          </a:xfrm>
          <a:custGeom>
            <a:avLst/>
            <a:gdLst>
              <a:gd name="T0" fmla="*/ 219 w 304"/>
              <a:gd name="T1" fmla="*/ 61 h 61"/>
              <a:gd name="T2" fmla="*/ 304 w 304"/>
              <a:gd name="T3" fmla="*/ 6 h 61"/>
              <a:gd name="T4" fmla="*/ 101 w 304"/>
              <a:gd name="T5" fmla="*/ 0 h 61"/>
              <a:gd name="T6" fmla="*/ 0 w 304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61">
                <a:moveTo>
                  <a:pt x="219" y="61"/>
                </a:moveTo>
                <a:lnTo>
                  <a:pt x="304" y="6"/>
                </a:lnTo>
                <a:lnTo>
                  <a:pt x="101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28" name="Freeform 32"/>
          <p:cNvSpPr>
            <a:spLocks noChangeArrowheads="1"/>
          </p:cNvSpPr>
          <p:nvPr/>
        </p:nvSpPr>
        <p:spPr bwMode="auto">
          <a:xfrm>
            <a:off x="1457325" y="5842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2 w 100"/>
              <a:gd name="T3" fmla="*/ 196 h 272"/>
              <a:gd name="T4" fmla="*/ 100 w 100"/>
              <a:gd name="T5" fmla="*/ 0 h 272"/>
              <a:gd name="T6" fmla="*/ 4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2" y="196"/>
                </a:lnTo>
                <a:lnTo>
                  <a:pt x="100" y="0"/>
                </a:lnTo>
                <a:lnTo>
                  <a:pt x="4" y="52"/>
                </a:lnTo>
                <a:close/>
              </a:path>
            </a:pathLst>
          </a:custGeom>
          <a:gradFill rotWithShape="0">
            <a:gsLst>
              <a:gs pos="0">
                <a:srgbClr val="5A5A5A"/>
              </a:gs>
              <a:gs pos="50000">
                <a:srgbClr val="DCDCDC"/>
              </a:gs>
              <a:gs pos="100000">
                <a:srgbClr val="5A5A5A"/>
              </a:gs>
            </a:gsLst>
            <a:lin ang="18900000" scaled="1"/>
          </a:gradFill>
          <a:ln w="12700">
            <a:solidFill>
              <a:srgbClr val="5A5A5A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29" name="Freeform 33"/>
          <p:cNvSpPr>
            <a:spLocks noChangeArrowheads="1"/>
          </p:cNvSpPr>
          <p:nvPr/>
        </p:nvSpPr>
        <p:spPr bwMode="auto">
          <a:xfrm>
            <a:off x="1130300" y="650875"/>
            <a:ext cx="330200" cy="365125"/>
          </a:xfrm>
          <a:custGeom>
            <a:avLst/>
            <a:gdLst>
              <a:gd name="T0" fmla="*/ 0 w 208"/>
              <a:gd name="T1" fmla="*/ 0 h 230"/>
              <a:gd name="T2" fmla="*/ 208 w 208"/>
              <a:gd name="T3" fmla="*/ 8 h 230"/>
              <a:gd name="T4" fmla="*/ 208 w 208"/>
              <a:gd name="T5" fmla="*/ 230 h 230"/>
              <a:gd name="T6" fmla="*/ 0 w 208"/>
              <a:gd name="T7" fmla="*/ 21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0">
                <a:moveTo>
                  <a:pt x="0" y="0"/>
                </a:moveTo>
                <a:lnTo>
                  <a:pt x="208" y="8"/>
                </a:lnTo>
                <a:lnTo>
                  <a:pt x="208" y="230"/>
                </a:lnTo>
                <a:lnTo>
                  <a:pt x="0" y="211"/>
                </a:lnTo>
                <a:close/>
              </a:path>
            </a:pathLst>
          </a:custGeom>
          <a:solidFill>
            <a:srgbClr val="4C4C4C"/>
          </a:solidFill>
          <a:ln w="12700">
            <a:solidFill>
              <a:srgbClr val="4C4C4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30" name="Freeform 34"/>
          <p:cNvSpPr>
            <a:spLocks noChangeArrowheads="1"/>
          </p:cNvSpPr>
          <p:nvPr/>
        </p:nvSpPr>
        <p:spPr bwMode="auto">
          <a:xfrm>
            <a:off x="1168400" y="692150"/>
            <a:ext cx="255588" cy="280988"/>
          </a:xfrm>
          <a:custGeom>
            <a:avLst/>
            <a:gdLst>
              <a:gd name="T0" fmla="*/ 0 w 161"/>
              <a:gd name="T1" fmla="*/ 0 h 177"/>
              <a:gd name="T2" fmla="*/ 161 w 161"/>
              <a:gd name="T3" fmla="*/ 8 h 177"/>
              <a:gd name="T4" fmla="*/ 161 w 161"/>
              <a:gd name="T5" fmla="*/ 177 h 177"/>
              <a:gd name="T6" fmla="*/ 0 w 161"/>
              <a:gd name="T7" fmla="*/ 161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7">
                <a:moveTo>
                  <a:pt x="0" y="0"/>
                </a:moveTo>
                <a:lnTo>
                  <a:pt x="161" y="8"/>
                </a:lnTo>
                <a:lnTo>
                  <a:pt x="161" y="177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31" name="Text Box 35"/>
          <p:cNvSpPr txBox="1">
            <a:spLocks noChangeArrowheads="1"/>
          </p:cNvSpPr>
          <p:nvPr/>
        </p:nvSpPr>
        <p:spPr bwMode="auto">
          <a:xfrm>
            <a:off x="1223963" y="676275"/>
            <a:ext cx="10795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555555"/>
                </a:solidFill>
              </a:rPr>
              <a:t>I</a:t>
            </a:r>
          </a:p>
        </p:txBody>
      </p:sp>
      <p:sp>
        <p:nvSpPr>
          <p:cNvPr id="4132" name="Freeform 36"/>
          <p:cNvSpPr>
            <a:spLocks noChangeArrowheads="1"/>
          </p:cNvSpPr>
          <p:nvPr/>
        </p:nvSpPr>
        <p:spPr bwMode="auto">
          <a:xfrm>
            <a:off x="1539875" y="584200"/>
            <a:ext cx="493713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33" name="Freeform 37"/>
          <p:cNvSpPr>
            <a:spLocks noChangeArrowheads="1"/>
          </p:cNvSpPr>
          <p:nvPr/>
        </p:nvSpPr>
        <p:spPr bwMode="auto">
          <a:xfrm>
            <a:off x="1874838" y="593725"/>
            <a:ext cx="163512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AFAFAF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34" name="Freeform 38"/>
          <p:cNvSpPr>
            <a:spLocks noChangeArrowheads="1"/>
          </p:cNvSpPr>
          <p:nvPr/>
        </p:nvSpPr>
        <p:spPr bwMode="auto">
          <a:xfrm>
            <a:off x="1530350" y="666750"/>
            <a:ext cx="354013" cy="374650"/>
          </a:xfrm>
          <a:custGeom>
            <a:avLst/>
            <a:gdLst>
              <a:gd name="T0" fmla="*/ 2 w 223"/>
              <a:gd name="T1" fmla="*/ 0 h 236"/>
              <a:gd name="T2" fmla="*/ 223 w 223"/>
              <a:gd name="T3" fmla="*/ 13 h 236"/>
              <a:gd name="T4" fmla="*/ 218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2" y="0"/>
                </a:moveTo>
                <a:lnTo>
                  <a:pt x="223" y="13"/>
                </a:lnTo>
                <a:lnTo>
                  <a:pt x="218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6E6E6E"/>
          </a:solidFill>
          <a:ln w="12700">
            <a:solidFill>
              <a:srgbClr val="6E6E6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35" name="Freeform 39"/>
          <p:cNvSpPr>
            <a:spLocks noChangeArrowheads="1"/>
          </p:cNvSpPr>
          <p:nvPr/>
        </p:nvSpPr>
        <p:spPr bwMode="auto">
          <a:xfrm>
            <a:off x="1571625" y="709613"/>
            <a:ext cx="269875" cy="290512"/>
          </a:xfrm>
          <a:custGeom>
            <a:avLst/>
            <a:gdLst>
              <a:gd name="T0" fmla="*/ 3 w 170"/>
              <a:gd name="T1" fmla="*/ 0 h 183"/>
              <a:gd name="T2" fmla="*/ 170 w 170"/>
              <a:gd name="T3" fmla="*/ 8 h 183"/>
              <a:gd name="T4" fmla="*/ 166 w 170"/>
              <a:gd name="T5" fmla="*/ 183 h 183"/>
              <a:gd name="T6" fmla="*/ 0 w 170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0" h="183">
                <a:moveTo>
                  <a:pt x="3" y="0"/>
                </a:moveTo>
                <a:lnTo>
                  <a:pt x="170" y="8"/>
                </a:lnTo>
                <a:lnTo>
                  <a:pt x="166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36" name="Text Box 40"/>
          <p:cNvSpPr txBox="1">
            <a:spLocks noChangeArrowheads="1"/>
          </p:cNvSpPr>
          <p:nvPr/>
        </p:nvSpPr>
        <p:spPr bwMode="auto">
          <a:xfrm>
            <a:off x="1611313" y="696913"/>
            <a:ext cx="185737" cy="312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4137" name="Freeform 41"/>
          <p:cNvSpPr>
            <a:spLocks noChangeArrowheads="1"/>
          </p:cNvSpPr>
          <p:nvPr/>
        </p:nvSpPr>
        <p:spPr bwMode="auto">
          <a:xfrm>
            <a:off x="1939925" y="742950"/>
            <a:ext cx="363538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4 w 229"/>
              <a:gd name="T7" fmla="*/ 222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4" y="222"/>
                </a:lnTo>
                <a:close/>
              </a:path>
            </a:pathLst>
          </a:custGeom>
          <a:solidFill>
            <a:srgbClr val="AFAFAF"/>
          </a:soli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38" name="Freeform 42"/>
          <p:cNvSpPr>
            <a:spLocks noChangeArrowheads="1"/>
          </p:cNvSpPr>
          <p:nvPr/>
        </p:nvSpPr>
        <p:spPr bwMode="auto">
          <a:xfrm>
            <a:off x="1985963" y="790575"/>
            <a:ext cx="274637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39" name="Freeform 43"/>
          <p:cNvSpPr>
            <a:spLocks noChangeArrowheads="1"/>
          </p:cNvSpPr>
          <p:nvPr/>
        </p:nvSpPr>
        <p:spPr bwMode="auto">
          <a:xfrm>
            <a:off x="1941513" y="682625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40" name="Text Box 44"/>
          <p:cNvSpPr txBox="1">
            <a:spLocks noChangeArrowheads="1"/>
          </p:cNvSpPr>
          <p:nvPr/>
        </p:nvSpPr>
        <p:spPr bwMode="auto">
          <a:xfrm>
            <a:off x="1989138" y="771525"/>
            <a:ext cx="261937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FAFAF"/>
                </a:solidFill>
              </a:rPr>
              <a:t>M</a:t>
            </a:r>
          </a:p>
        </p:txBody>
      </p:sp>
      <p:sp>
        <p:nvSpPr>
          <p:cNvPr id="4141" name="Text Box 45"/>
          <p:cNvSpPr txBox="1">
            <a:spLocks noChangeArrowheads="1"/>
          </p:cNvSpPr>
          <p:nvPr/>
        </p:nvSpPr>
        <p:spPr bwMode="auto">
          <a:xfrm>
            <a:off x="1443038" y="2211388"/>
            <a:ext cx="5211762" cy="2152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ETC -  The ETC environment variable where the configuration files are located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TRUSERS - The FTPD user authorization file located in the ETC directory</a:t>
            </a:r>
          </a:p>
        </p:txBody>
      </p:sp>
      <p:sp>
        <p:nvSpPr>
          <p:cNvPr id="4142" name="Text Box 46"/>
          <p:cNvSpPr txBox="1">
            <a:spLocks noChangeArrowheads="1"/>
          </p:cNvSpPr>
          <p:nvPr/>
        </p:nvSpPr>
        <p:spPr bwMode="auto">
          <a:xfrm>
            <a:off x="3040063" y="454025"/>
            <a:ext cx="3875087" cy="8350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sz="2700" b="1">
                <a:solidFill>
                  <a:srgbClr val="000000"/>
                </a:solidFill>
                <a:latin typeface="Arial MT" charset="0"/>
              </a:rPr>
              <a:t>Terminology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3" name="Line 3"/>
          <p:cNvSpPr>
            <a:spLocks noChangeShapeType="1"/>
          </p:cNvSpPr>
          <p:nvPr/>
        </p:nvSpPr>
        <p:spPr bwMode="auto">
          <a:xfrm flipV="1">
            <a:off x="1028700" y="1443038"/>
            <a:ext cx="3175" cy="7915275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4" name="Line 4"/>
          <p:cNvSpPr>
            <a:spLocks noChangeShapeType="1"/>
          </p:cNvSpPr>
          <p:nvPr/>
        </p:nvSpPr>
        <p:spPr bwMode="auto">
          <a:xfrm flipH="1">
            <a:off x="2998788" y="1412875"/>
            <a:ext cx="3946525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5" name="Freeform 5"/>
          <p:cNvSpPr>
            <a:spLocks noChangeArrowheads="1"/>
          </p:cNvSpPr>
          <p:nvPr/>
        </p:nvSpPr>
        <p:spPr bwMode="auto">
          <a:xfrm>
            <a:off x="1192213" y="933450"/>
            <a:ext cx="147637" cy="454025"/>
          </a:xfrm>
          <a:custGeom>
            <a:avLst/>
            <a:gdLst>
              <a:gd name="T0" fmla="*/ 2 w 93"/>
              <a:gd name="T1" fmla="*/ 286 h 286"/>
              <a:gd name="T2" fmla="*/ 93 w 93"/>
              <a:gd name="T3" fmla="*/ 215 h 286"/>
              <a:gd name="T4" fmla="*/ 93 w 93"/>
              <a:gd name="T5" fmla="*/ 0 h 286"/>
              <a:gd name="T6" fmla="*/ 0 w 93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3" h="286">
                <a:moveTo>
                  <a:pt x="2" y="286"/>
                </a:moveTo>
                <a:lnTo>
                  <a:pt x="93" y="215"/>
                </a:lnTo>
                <a:lnTo>
                  <a:pt x="93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E4E4E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6" name="Freeform 6"/>
          <p:cNvSpPr>
            <a:spLocks noChangeArrowheads="1"/>
          </p:cNvSpPr>
          <p:nvPr/>
        </p:nvSpPr>
        <p:spPr bwMode="auto">
          <a:xfrm>
            <a:off x="854075" y="1009650"/>
            <a:ext cx="339725" cy="379413"/>
          </a:xfrm>
          <a:custGeom>
            <a:avLst/>
            <a:gdLst>
              <a:gd name="T0" fmla="*/ 0 w 214"/>
              <a:gd name="T1" fmla="*/ 0 h 239"/>
              <a:gd name="T2" fmla="*/ 214 w 214"/>
              <a:gd name="T3" fmla="*/ 17 h 239"/>
              <a:gd name="T4" fmla="*/ 214 w 214"/>
              <a:gd name="T5" fmla="*/ 239 h 239"/>
              <a:gd name="T6" fmla="*/ 0 w 214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39">
                <a:moveTo>
                  <a:pt x="0" y="0"/>
                </a:moveTo>
                <a:lnTo>
                  <a:pt x="214" y="17"/>
                </a:lnTo>
                <a:lnTo>
                  <a:pt x="214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E4E4E"/>
          </a:solidFill>
          <a:ln w="12700">
            <a:solidFill>
              <a:srgbClr val="4E4E4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7" name="Freeform 7"/>
          <p:cNvSpPr>
            <a:spLocks noChangeArrowheads="1"/>
          </p:cNvSpPr>
          <p:nvPr/>
        </p:nvSpPr>
        <p:spPr bwMode="auto">
          <a:xfrm>
            <a:off x="890588" y="1052513"/>
            <a:ext cx="263525" cy="288925"/>
          </a:xfrm>
          <a:custGeom>
            <a:avLst/>
            <a:gdLst>
              <a:gd name="T0" fmla="*/ 0 w 166"/>
              <a:gd name="T1" fmla="*/ 0 h 182"/>
              <a:gd name="T2" fmla="*/ 166 w 166"/>
              <a:gd name="T3" fmla="*/ 13 h 182"/>
              <a:gd name="T4" fmla="*/ 165 w 166"/>
              <a:gd name="T5" fmla="*/ 182 h 182"/>
              <a:gd name="T6" fmla="*/ 0 w 166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182">
                <a:moveTo>
                  <a:pt x="0" y="0"/>
                </a:moveTo>
                <a:lnTo>
                  <a:pt x="166" y="13"/>
                </a:lnTo>
                <a:lnTo>
                  <a:pt x="165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E4E4E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8" name="Freeform 8"/>
          <p:cNvSpPr>
            <a:spLocks noChangeArrowheads="1"/>
          </p:cNvSpPr>
          <p:nvPr/>
        </p:nvSpPr>
        <p:spPr bwMode="auto">
          <a:xfrm>
            <a:off x="857250" y="914400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1 h 74"/>
              <a:gd name="T4" fmla="*/ 118 w 304"/>
              <a:gd name="T5" fmla="*/ 0 h 74"/>
              <a:gd name="T6" fmla="*/ 0 w 304"/>
              <a:gd name="T7" fmla="*/ 59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1"/>
                </a:lnTo>
                <a:lnTo>
                  <a:pt x="118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9" name="Text Box 9"/>
          <p:cNvSpPr txBox="1">
            <a:spLocks noChangeArrowheads="1"/>
          </p:cNvSpPr>
          <p:nvPr/>
        </p:nvSpPr>
        <p:spPr bwMode="auto">
          <a:xfrm>
            <a:off x="930275" y="1039813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E4E4E"/>
                </a:solidFill>
              </a:rPr>
              <a:t>T</a:t>
            </a:r>
          </a:p>
        </p:txBody>
      </p:sp>
      <p:sp>
        <p:nvSpPr>
          <p:cNvPr id="5130" name="Freeform 10"/>
          <p:cNvSpPr>
            <a:spLocks noChangeArrowheads="1"/>
          </p:cNvSpPr>
          <p:nvPr/>
        </p:nvSpPr>
        <p:spPr bwMode="auto">
          <a:xfrm>
            <a:off x="1271588" y="939800"/>
            <a:ext cx="468312" cy="131763"/>
          </a:xfrm>
          <a:custGeom>
            <a:avLst/>
            <a:gdLst>
              <a:gd name="T0" fmla="*/ 181 w 295"/>
              <a:gd name="T1" fmla="*/ 83 h 83"/>
              <a:gd name="T2" fmla="*/ 295 w 295"/>
              <a:gd name="T3" fmla="*/ 24 h 83"/>
              <a:gd name="T4" fmla="*/ 118 w 295"/>
              <a:gd name="T5" fmla="*/ 0 h 83"/>
              <a:gd name="T6" fmla="*/ 0 w 295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5" h="83">
                <a:moveTo>
                  <a:pt x="181" y="83"/>
                </a:moveTo>
                <a:lnTo>
                  <a:pt x="295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1" name="Freeform 11"/>
          <p:cNvSpPr>
            <a:spLocks noChangeArrowheads="1"/>
          </p:cNvSpPr>
          <p:nvPr/>
        </p:nvSpPr>
        <p:spPr bwMode="auto">
          <a:xfrm>
            <a:off x="1543050" y="979488"/>
            <a:ext cx="193675" cy="423862"/>
          </a:xfrm>
          <a:custGeom>
            <a:avLst/>
            <a:gdLst>
              <a:gd name="T0" fmla="*/ 0 w 122"/>
              <a:gd name="T1" fmla="*/ 267 h 267"/>
              <a:gd name="T2" fmla="*/ 109 w 122"/>
              <a:gd name="T3" fmla="*/ 209 h 267"/>
              <a:gd name="T4" fmla="*/ 122 w 122"/>
              <a:gd name="T5" fmla="*/ 0 h 267"/>
              <a:gd name="T6" fmla="*/ 5 w 122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" h="267">
                <a:moveTo>
                  <a:pt x="0" y="267"/>
                </a:moveTo>
                <a:lnTo>
                  <a:pt x="109" y="209"/>
                </a:lnTo>
                <a:lnTo>
                  <a:pt x="122" y="0"/>
                </a:lnTo>
                <a:lnTo>
                  <a:pt x="5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6E6E6E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2" name="Freeform 12"/>
          <p:cNvSpPr>
            <a:spLocks noChangeArrowheads="1"/>
          </p:cNvSpPr>
          <p:nvPr/>
        </p:nvSpPr>
        <p:spPr bwMode="auto">
          <a:xfrm>
            <a:off x="1262063" y="1023938"/>
            <a:ext cx="290512" cy="381000"/>
          </a:xfrm>
          <a:custGeom>
            <a:avLst/>
            <a:gdLst>
              <a:gd name="T0" fmla="*/ 5 w 183"/>
              <a:gd name="T1" fmla="*/ 0 h 240"/>
              <a:gd name="T2" fmla="*/ 183 w 183"/>
              <a:gd name="T3" fmla="*/ 28 h 240"/>
              <a:gd name="T4" fmla="*/ 176 w 183"/>
              <a:gd name="T5" fmla="*/ 240 h 240"/>
              <a:gd name="T6" fmla="*/ 0 w 183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3" h="240">
                <a:moveTo>
                  <a:pt x="5" y="0"/>
                </a:moveTo>
                <a:lnTo>
                  <a:pt x="183" y="28"/>
                </a:lnTo>
                <a:lnTo>
                  <a:pt x="176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AFAFAF"/>
          </a:soli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3" name="Freeform 13"/>
          <p:cNvSpPr>
            <a:spLocks noChangeArrowheads="1"/>
          </p:cNvSpPr>
          <p:nvPr/>
        </p:nvSpPr>
        <p:spPr bwMode="auto">
          <a:xfrm>
            <a:off x="1298575" y="1069975"/>
            <a:ext cx="212725" cy="292100"/>
          </a:xfrm>
          <a:custGeom>
            <a:avLst/>
            <a:gdLst>
              <a:gd name="T0" fmla="*/ 7 w 134"/>
              <a:gd name="T1" fmla="*/ 0 h 184"/>
              <a:gd name="T2" fmla="*/ 134 w 134"/>
              <a:gd name="T3" fmla="*/ 23 h 184"/>
              <a:gd name="T4" fmla="*/ 130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7" y="0"/>
                </a:moveTo>
                <a:lnTo>
                  <a:pt x="134" y="23"/>
                </a:lnTo>
                <a:lnTo>
                  <a:pt x="130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AFAFAF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4" name="Text Box 14"/>
          <p:cNvSpPr txBox="1">
            <a:spLocks noChangeArrowheads="1"/>
          </p:cNvSpPr>
          <p:nvPr/>
        </p:nvSpPr>
        <p:spPr bwMode="auto">
          <a:xfrm>
            <a:off x="1301750" y="1050925"/>
            <a:ext cx="200025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FAFAF"/>
                </a:solidFill>
              </a:rPr>
              <a:t>C</a:t>
            </a:r>
          </a:p>
        </p:txBody>
      </p:sp>
      <p:sp>
        <p:nvSpPr>
          <p:cNvPr id="5135" name="Freeform 15"/>
          <p:cNvSpPr>
            <a:spLocks noChangeArrowheads="1"/>
          </p:cNvSpPr>
          <p:nvPr/>
        </p:nvSpPr>
        <p:spPr bwMode="auto">
          <a:xfrm>
            <a:off x="2103438" y="1016000"/>
            <a:ext cx="550862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6" name="Freeform 16"/>
          <p:cNvSpPr>
            <a:spLocks noChangeArrowheads="1"/>
          </p:cNvSpPr>
          <p:nvPr/>
        </p:nvSpPr>
        <p:spPr bwMode="auto">
          <a:xfrm>
            <a:off x="2436813" y="1054100"/>
            <a:ext cx="217487" cy="454025"/>
          </a:xfrm>
          <a:custGeom>
            <a:avLst/>
            <a:gdLst>
              <a:gd name="T0" fmla="*/ 6 w 137"/>
              <a:gd name="T1" fmla="*/ 286 h 286"/>
              <a:gd name="T2" fmla="*/ 137 w 137"/>
              <a:gd name="T3" fmla="*/ 189 h 286"/>
              <a:gd name="T4" fmla="*/ 135 w 137"/>
              <a:gd name="T5" fmla="*/ 0 h 286"/>
              <a:gd name="T6" fmla="*/ 0 w 137"/>
              <a:gd name="T7" fmla="*/ 67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6">
                <a:moveTo>
                  <a:pt x="6" y="286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7" name="Freeform 17"/>
          <p:cNvSpPr>
            <a:spLocks noChangeArrowheads="1"/>
          </p:cNvSpPr>
          <p:nvPr/>
        </p:nvSpPr>
        <p:spPr bwMode="auto">
          <a:xfrm>
            <a:off x="2100263" y="1111250"/>
            <a:ext cx="338137" cy="420688"/>
          </a:xfrm>
          <a:custGeom>
            <a:avLst/>
            <a:gdLst>
              <a:gd name="T0" fmla="*/ 0 w 213"/>
              <a:gd name="T1" fmla="*/ 0 h 265"/>
              <a:gd name="T2" fmla="*/ 213 w 213"/>
              <a:gd name="T3" fmla="*/ 31 h 265"/>
              <a:gd name="T4" fmla="*/ 213 w 213"/>
              <a:gd name="T5" fmla="*/ 265 h 265"/>
              <a:gd name="T6" fmla="*/ 0 w 213"/>
              <a:gd name="T7" fmla="*/ 227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5">
                <a:moveTo>
                  <a:pt x="0" y="0"/>
                </a:moveTo>
                <a:lnTo>
                  <a:pt x="213" y="31"/>
                </a:lnTo>
                <a:lnTo>
                  <a:pt x="213" y="265"/>
                </a:lnTo>
                <a:lnTo>
                  <a:pt x="0" y="227"/>
                </a:lnTo>
                <a:close/>
              </a:path>
            </a:pathLst>
          </a:custGeom>
          <a:solidFill>
            <a:srgbClr val="6E6E6E"/>
          </a:solidFill>
          <a:ln w="12700">
            <a:solidFill>
              <a:srgbClr val="6E6E6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8" name="Freeform 18"/>
          <p:cNvSpPr>
            <a:spLocks noChangeArrowheads="1"/>
          </p:cNvSpPr>
          <p:nvPr/>
        </p:nvSpPr>
        <p:spPr bwMode="auto">
          <a:xfrm>
            <a:off x="2139950" y="1165225"/>
            <a:ext cx="249238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2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2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9" name="Text Box 19"/>
          <p:cNvSpPr txBox="1">
            <a:spLocks noChangeArrowheads="1"/>
          </p:cNvSpPr>
          <p:nvPr/>
        </p:nvSpPr>
        <p:spPr bwMode="auto">
          <a:xfrm>
            <a:off x="2216150" y="1162050"/>
            <a:ext cx="106363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5140" name="Freeform 20"/>
          <p:cNvSpPr>
            <a:spLocks noChangeArrowheads="1"/>
          </p:cNvSpPr>
          <p:nvPr/>
        </p:nvSpPr>
        <p:spPr bwMode="auto">
          <a:xfrm>
            <a:off x="2389188" y="1109663"/>
            <a:ext cx="563562" cy="179387"/>
          </a:xfrm>
          <a:custGeom>
            <a:avLst/>
            <a:gdLst>
              <a:gd name="T0" fmla="*/ 219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4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19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1" name="Freeform 21"/>
          <p:cNvSpPr>
            <a:spLocks noChangeArrowheads="1"/>
          </p:cNvSpPr>
          <p:nvPr/>
        </p:nvSpPr>
        <p:spPr bwMode="auto">
          <a:xfrm>
            <a:off x="2735263" y="11668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2" name="Freeform 22"/>
          <p:cNvSpPr>
            <a:spLocks noChangeArrowheads="1"/>
          </p:cNvSpPr>
          <p:nvPr/>
        </p:nvSpPr>
        <p:spPr bwMode="auto">
          <a:xfrm>
            <a:off x="2389188" y="1216025"/>
            <a:ext cx="347662" cy="454025"/>
          </a:xfrm>
          <a:custGeom>
            <a:avLst/>
            <a:gdLst>
              <a:gd name="T0" fmla="*/ 0 w 219"/>
              <a:gd name="T1" fmla="*/ 0 h 286"/>
              <a:gd name="T2" fmla="*/ 217 w 219"/>
              <a:gd name="T3" fmla="*/ 45 h 286"/>
              <a:gd name="T4" fmla="*/ 219 w 219"/>
              <a:gd name="T5" fmla="*/ 286 h 286"/>
              <a:gd name="T6" fmla="*/ 2 w 219"/>
              <a:gd name="T7" fmla="*/ 23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6">
                <a:moveTo>
                  <a:pt x="0" y="0"/>
                </a:moveTo>
                <a:lnTo>
                  <a:pt x="217" y="45"/>
                </a:lnTo>
                <a:lnTo>
                  <a:pt x="219" y="286"/>
                </a:lnTo>
                <a:lnTo>
                  <a:pt x="2" y="236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3" name="Freeform 23"/>
          <p:cNvSpPr>
            <a:spLocks noChangeArrowheads="1"/>
          </p:cNvSpPr>
          <p:nvPr/>
        </p:nvSpPr>
        <p:spPr bwMode="auto">
          <a:xfrm>
            <a:off x="2430463" y="1265238"/>
            <a:ext cx="263525" cy="347662"/>
          </a:xfrm>
          <a:custGeom>
            <a:avLst/>
            <a:gdLst>
              <a:gd name="T0" fmla="*/ 0 w 166"/>
              <a:gd name="T1" fmla="*/ 0 h 219"/>
              <a:gd name="T2" fmla="*/ 165 w 166"/>
              <a:gd name="T3" fmla="*/ 37 h 219"/>
              <a:gd name="T4" fmla="*/ 166 w 166"/>
              <a:gd name="T5" fmla="*/ 219 h 219"/>
              <a:gd name="T6" fmla="*/ 2 w 166"/>
              <a:gd name="T7" fmla="*/ 184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19">
                <a:moveTo>
                  <a:pt x="0" y="0"/>
                </a:moveTo>
                <a:lnTo>
                  <a:pt x="165" y="37"/>
                </a:lnTo>
                <a:lnTo>
                  <a:pt x="166" y="219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4" name="Text Box 24"/>
          <p:cNvSpPr txBox="1">
            <a:spLocks noChangeArrowheads="1"/>
          </p:cNvSpPr>
          <p:nvPr/>
        </p:nvSpPr>
        <p:spPr bwMode="auto">
          <a:xfrm>
            <a:off x="2478088" y="129381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5145" name="Freeform 25"/>
          <p:cNvSpPr>
            <a:spLocks noChangeArrowheads="1"/>
          </p:cNvSpPr>
          <p:nvPr/>
        </p:nvSpPr>
        <p:spPr bwMode="auto">
          <a:xfrm>
            <a:off x="1944688" y="1023938"/>
            <a:ext cx="155575" cy="457200"/>
          </a:xfrm>
          <a:custGeom>
            <a:avLst/>
            <a:gdLst>
              <a:gd name="T0" fmla="*/ 1 w 98"/>
              <a:gd name="T1" fmla="*/ 288 h 288"/>
              <a:gd name="T2" fmla="*/ 93 w 98"/>
              <a:gd name="T3" fmla="*/ 218 h 288"/>
              <a:gd name="T4" fmla="*/ 98 w 98"/>
              <a:gd name="T5" fmla="*/ 0 h 288"/>
              <a:gd name="T6" fmla="*/ 0 w 98"/>
              <a:gd name="T7" fmla="*/ 66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8">
                <a:moveTo>
                  <a:pt x="1" y="288"/>
                </a:moveTo>
                <a:lnTo>
                  <a:pt x="93" y="218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6" name="Freeform 26"/>
          <p:cNvSpPr>
            <a:spLocks noChangeArrowheads="1"/>
          </p:cNvSpPr>
          <p:nvPr/>
        </p:nvSpPr>
        <p:spPr bwMode="auto">
          <a:xfrm>
            <a:off x="1611313" y="1006475"/>
            <a:ext cx="488950" cy="125413"/>
          </a:xfrm>
          <a:custGeom>
            <a:avLst/>
            <a:gdLst>
              <a:gd name="T0" fmla="*/ 213 w 308"/>
              <a:gd name="T1" fmla="*/ 79 h 79"/>
              <a:gd name="T2" fmla="*/ 308 w 308"/>
              <a:gd name="T3" fmla="*/ 10 h 79"/>
              <a:gd name="T4" fmla="*/ 121 w 308"/>
              <a:gd name="T5" fmla="*/ 0 h 79"/>
              <a:gd name="T6" fmla="*/ 0 w 308"/>
              <a:gd name="T7" fmla="*/ 64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9">
                <a:moveTo>
                  <a:pt x="213" y="79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7" name="Freeform 27"/>
          <p:cNvSpPr>
            <a:spLocks noChangeArrowheads="1"/>
          </p:cNvSpPr>
          <p:nvPr/>
        </p:nvSpPr>
        <p:spPr bwMode="auto">
          <a:xfrm>
            <a:off x="1614488" y="1106488"/>
            <a:ext cx="336550" cy="373062"/>
          </a:xfrm>
          <a:custGeom>
            <a:avLst/>
            <a:gdLst>
              <a:gd name="T0" fmla="*/ 0 w 212"/>
              <a:gd name="T1" fmla="*/ 0 h 235"/>
              <a:gd name="T2" fmla="*/ 207 w 212"/>
              <a:gd name="T3" fmla="*/ 13 h 235"/>
              <a:gd name="T4" fmla="*/ 212 w 212"/>
              <a:gd name="T5" fmla="*/ 235 h 235"/>
              <a:gd name="T6" fmla="*/ 2 w 212"/>
              <a:gd name="T7" fmla="*/ 214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2" h="235">
                <a:moveTo>
                  <a:pt x="0" y="0"/>
                </a:moveTo>
                <a:lnTo>
                  <a:pt x="207" y="13"/>
                </a:lnTo>
                <a:lnTo>
                  <a:pt x="212" y="235"/>
                </a:lnTo>
                <a:lnTo>
                  <a:pt x="2" y="214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8" name="Freeform 28"/>
          <p:cNvSpPr>
            <a:spLocks noChangeArrowheads="1"/>
          </p:cNvSpPr>
          <p:nvPr/>
        </p:nvSpPr>
        <p:spPr bwMode="auto">
          <a:xfrm>
            <a:off x="1652588" y="1155700"/>
            <a:ext cx="254000" cy="276225"/>
          </a:xfrm>
          <a:custGeom>
            <a:avLst/>
            <a:gdLst>
              <a:gd name="T0" fmla="*/ 0 w 160"/>
              <a:gd name="T1" fmla="*/ 0 h 174"/>
              <a:gd name="T2" fmla="*/ 157 w 160"/>
              <a:gd name="T3" fmla="*/ 10 h 174"/>
              <a:gd name="T4" fmla="*/ 160 w 160"/>
              <a:gd name="T5" fmla="*/ 174 h 174"/>
              <a:gd name="T6" fmla="*/ 1 w 160"/>
              <a:gd name="T7" fmla="*/ 159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4">
                <a:moveTo>
                  <a:pt x="0" y="0"/>
                </a:moveTo>
                <a:lnTo>
                  <a:pt x="157" y="10"/>
                </a:lnTo>
                <a:lnTo>
                  <a:pt x="160" y="174"/>
                </a:lnTo>
                <a:lnTo>
                  <a:pt x="1" y="159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9" name="Text Box 29"/>
          <p:cNvSpPr txBox="1">
            <a:spLocks noChangeArrowheads="1"/>
          </p:cNvSpPr>
          <p:nvPr/>
        </p:nvSpPr>
        <p:spPr bwMode="auto">
          <a:xfrm>
            <a:off x="1973263" y="1106488"/>
            <a:ext cx="77787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E4E4E"/>
                </a:solidFill>
              </a:rPr>
              <a:t>/</a:t>
            </a:r>
          </a:p>
        </p:txBody>
      </p:sp>
      <p:sp>
        <p:nvSpPr>
          <p:cNvPr id="5150" name="Text Box 30"/>
          <p:cNvSpPr txBox="1">
            <a:spLocks noChangeArrowheads="1"/>
          </p:cNvSpPr>
          <p:nvPr/>
        </p:nvSpPr>
        <p:spPr bwMode="auto">
          <a:xfrm>
            <a:off x="1692275" y="1135063"/>
            <a:ext cx="1714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5151" name="Freeform 31"/>
          <p:cNvSpPr>
            <a:spLocks noChangeArrowheads="1"/>
          </p:cNvSpPr>
          <p:nvPr/>
        </p:nvSpPr>
        <p:spPr bwMode="auto">
          <a:xfrm>
            <a:off x="1135063" y="569913"/>
            <a:ext cx="482600" cy="96837"/>
          </a:xfrm>
          <a:custGeom>
            <a:avLst/>
            <a:gdLst>
              <a:gd name="T0" fmla="*/ 219 w 304"/>
              <a:gd name="T1" fmla="*/ 61 h 61"/>
              <a:gd name="T2" fmla="*/ 304 w 304"/>
              <a:gd name="T3" fmla="*/ 6 h 61"/>
              <a:gd name="T4" fmla="*/ 101 w 304"/>
              <a:gd name="T5" fmla="*/ 0 h 61"/>
              <a:gd name="T6" fmla="*/ 0 w 304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61">
                <a:moveTo>
                  <a:pt x="219" y="61"/>
                </a:moveTo>
                <a:lnTo>
                  <a:pt x="304" y="6"/>
                </a:lnTo>
                <a:lnTo>
                  <a:pt x="101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52" name="Freeform 32"/>
          <p:cNvSpPr>
            <a:spLocks noChangeArrowheads="1"/>
          </p:cNvSpPr>
          <p:nvPr/>
        </p:nvSpPr>
        <p:spPr bwMode="auto">
          <a:xfrm>
            <a:off x="1457325" y="5842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2 w 100"/>
              <a:gd name="T3" fmla="*/ 196 h 272"/>
              <a:gd name="T4" fmla="*/ 100 w 100"/>
              <a:gd name="T5" fmla="*/ 0 h 272"/>
              <a:gd name="T6" fmla="*/ 4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2" y="196"/>
                </a:lnTo>
                <a:lnTo>
                  <a:pt x="100" y="0"/>
                </a:lnTo>
                <a:lnTo>
                  <a:pt x="4" y="52"/>
                </a:lnTo>
                <a:close/>
              </a:path>
            </a:pathLst>
          </a:custGeom>
          <a:gradFill rotWithShape="0">
            <a:gsLst>
              <a:gs pos="0">
                <a:srgbClr val="5A5A5A"/>
              </a:gs>
              <a:gs pos="50000">
                <a:srgbClr val="DCDCDC"/>
              </a:gs>
              <a:gs pos="100000">
                <a:srgbClr val="5A5A5A"/>
              </a:gs>
            </a:gsLst>
            <a:lin ang="18900000" scaled="1"/>
          </a:gradFill>
          <a:ln w="12700">
            <a:solidFill>
              <a:srgbClr val="5A5A5A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53" name="Freeform 33"/>
          <p:cNvSpPr>
            <a:spLocks noChangeArrowheads="1"/>
          </p:cNvSpPr>
          <p:nvPr/>
        </p:nvSpPr>
        <p:spPr bwMode="auto">
          <a:xfrm>
            <a:off x="1130300" y="650875"/>
            <a:ext cx="330200" cy="365125"/>
          </a:xfrm>
          <a:custGeom>
            <a:avLst/>
            <a:gdLst>
              <a:gd name="T0" fmla="*/ 0 w 208"/>
              <a:gd name="T1" fmla="*/ 0 h 230"/>
              <a:gd name="T2" fmla="*/ 208 w 208"/>
              <a:gd name="T3" fmla="*/ 8 h 230"/>
              <a:gd name="T4" fmla="*/ 208 w 208"/>
              <a:gd name="T5" fmla="*/ 230 h 230"/>
              <a:gd name="T6" fmla="*/ 0 w 208"/>
              <a:gd name="T7" fmla="*/ 21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0">
                <a:moveTo>
                  <a:pt x="0" y="0"/>
                </a:moveTo>
                <a:lnTo>
                  <a:pt x="208" y="8"/>
                </a:lnTo>
                <a:lnTo>
                  <a:pt x="208" y="230"/>
                </a:lnTo>
                <a:lnTo>
                  <a:pt x="0" y="211"/>
                </a:lnTo>
                <a:close/>
              </a:path>
            </a:pathLst>
          </a:custGeom>
          <a:solidFill>
            <a:srgbClr val="4C4C4C"/>
          </a:solidFill>
          <a:ln w="12700">
            <a:solidFill>
              <a:srgbClr val="4C4C4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54" name="Freeform 34"/>
          <p:cNvSpPr>
            <a:spLocks noChangeArrowheads="1"/>
          </p:cNvSpPr>
          <p:nvPr/>
        </p:nvSpPr>
        <p:spPr bwMode="auto">
          <a:xfrm>
            <a:off x="1168400" y="692150"/>
            <a:ext cx="255588" cy="280988"/>
          </a:xfrm>
          <a:custGeom>
            <a:avLst/>
            <a:gdLst>
              <a:gd name="T0" fmla="*/ 0 w 161"/>
              <a:gd name="T1" fmla="*/ 0 h 177"/>
              <a:gd name="T2" fmla="*/ 161 w 161"/>
              <a:gd name="T3" fmla="*/ 8 h 177"/>
              <a:gd name="T4" fmla="*/ 161 w 161"/>
              <a:gd name="T5" fmla="*/ 177 h 177"/>
              <a:gd name="T6" fmla="*/ 0 w 161"/>
              <a:gd name="T7" fmla="*/ 161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7">
                <a:moveTo>
                  <a:pt x="0" y="0"/>
                </a:moveTo>
                <a:lnTo>
                  <a:pt x="161" y="8"/>
                </a:lnTo>
                <a:lnTo>
                  <a:pt x="161" y="177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55" name="Text Box 35"/>
          <p:cNvSpPr txBox="1">
            <a:spLocks noChangeArrowheads="1"/>
          </p:cNvSpPr>
          <p:nvPr/>
        </p:nvSpPr>
        <p:spPr bwMode="auto">
          <a:xfrm>
            <a:off x="1223963" y="676275"/>
            <a:ext cx="10795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555555"/>
                </a:solidFill>
              </a:rPr>
              <a:t>I</a:t>
            </a:r>
          </a:p>
        </p:txBody>
      </p:sp>
      <p:sp>
        <p:nvSpPr>
          <p:cNvPr id="5156" name="Freeform 36"/>
          <p:cNvSpPr>
            <a:spLocks noChangeArrowheads="1"/>
          </p:cNvSpPr>
          <p:nvPr/>
        </p:nvSpPr>
        <p:spPr bwMode="auto">
          <a:xfrm>
            <a:off x="1539875" y="584200"/>
            <a:ext cx="493713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57" name="Freeform 37"/>
          <p:cNvSpPr>
            <a:spLocks noChangeArrowheads="1"/>
          </p:cNvSpPr>
          <p:nvPr/>
        </p:nvSpPr>
        <p:spPr bwMode="auto">
          <a:xfrm>
            <a:off x="1874838" y="593725"/>
            <a:ext cx="163512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AFAFAF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58" name="Freeform 38"/>
          <p:cNvSpPr>
            <a:spLocks noChangeArrowheads="1"/>
          </p:cNvSpPr>
          <p:nvPr/>
        </p:nvSpPr>
        <p:spPr bwMode="auto">
          <a:xfrm>
            <a:off x="1530350" y="666750"/>
            <a:ext cx="354013" cy="374650"/>
          </a:xfrm>
          <a:custGeom>
            <a:avLst/>
            <a:gdLst>
              <a:gd name="T0" fmla="*/ 2 w 223"/>
              <a:gd name="T1" fmla="*/ 0 h 236"/>
              <a:gd name="T2" fmla="*/ 223 w 223"/>
              <a:gd name="T3" fmla="*/ 13 h 236"/>
              <a:gd name="T4" fmla="*/ 218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2" y="0"/>
                </a:moveTo>
                <a:lnTo>
                  <a:pt x="223" y="13"/>
                </a:lnTo>
                <a:lnTo>
                  <a:pt x="218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6E6E6E"/>
          </a:solidFill>
          <a:ln w="12700">
            <a:solidFill>
              <a:srgbClr val="6E6E6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59" name="Freeform 39"/>
          <p:cNvSpPr>
            <a:spLocks noChangeArrowheads="1"/>
          </p:cNvSpPr>
          <p:nvPr/>
        </p:nvSpPr>
        <p:spPr bwMode="auto">
          <a:xfrm>
            <a:off x="1571625" y="709613"/>
            <a:ext cx="269875" cy="290512"/>
          </a:xfrm>
          <a:custGeom>
            <a:avLst/>
            <a:gdLst>
              <a:gd name="T0" fmla="*/ 3 w 170"/>
              <a:gd name="T1" fmla="*/ 0 h 183"/>
              <a:gd name="T2" fmla="*/ 170 w 170"/>
              <a:gd name="T3" fmla="*/ 8 h 183"/>
              <a:gd name="T4" fmla="*/ 166 w 170"/>
              <a:gd name="T5" fmla="*/ 183 h 183"/>
              <a:gd name="T6" fmla="*/ 0 w 170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0" h="183">
                <a:moveTo>
                  <a:pt x="3" y="0"/>
                </a:moveTo>
                <a:lnTo>
                  <a:pt x="170" y="8"/>
                </a:lnTo>
                <a:lnTo>
                  <a:pt x="166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60" name="Text Box 40"/>
          <p:cNvSpPr txBox="1">
            <a:spLocks noChangeArrowheads="1"/>
          </p:cNvSpPr>
          <p:nvPr/>
        </p:nvSpPr>
        <p:spPr bwMode="auto">
          <a:xfrm>
            <a:off x="1611313" y="696913"/>
            <a:ext cx="185737" cy="312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5161" name="Freeform 41"/>
          <p:cNvSpPr>
            <a:spLocks noChangeArrowheads="1"/>
          </p:cNvSpPr>
          <p:nvPr/>
        </p:nvSpPr>
        <p:spPr bwMode="auto">
          <a:xfrm>
            <a:off x="1939925" y="742950"/>
            <a:ext cx="363538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4 w 229"/>
              <a:gd name="T7" fmla="*/ 222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4" y="222"/>
                </a:lnTo>
                <a:close/>
              </a:path>
            </a:pathLst>
          </a:custGeom>
          <a:solidFill>
            <a:srgbClr val="AFAFAF"/>
          </a:soli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62" name="Freeform 42"/>
          <p:cNvSpPr>
            <a:spLocks noChangeArrowheads="1"/>
          </p:cNvSpPr>
          <p:nvPr/>
        </p:nvSpPr>
        <p:spPr bwMode="auto">
          <a:xfrm>
            <a:off x="1985963" y="790575"/>
            <a:ext cx="274637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63" name="Freeform 43"/>
          <p:cNvSpPr>
            <a:spLocks noChangeArrowheads="1"/>
          </p:cNvSpPr>
          <p:nvPr/>
        </p:nvSpPr>
        <p:spPr bwMode="auto">
          <a:xfrm>
            <a:off x="1941513" y="682625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64" name="Text Box 44"/>
          <p:cNvSpPr txBox="1">
            <a:spLocks noChangeArrowheads="1"/>
          </p:cNvSpPr>
          <p:nvPr/>
        </p:nvSpPr>
        <p:spPr bwMode="auto">
          <a:xfrm>
            <a:off x="1989138" y="771525"/>
            <a:ext cx="261937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FAFAF"/>
                </a:solidFill>
              </a:rPr>
              <a:t>M</a:t>
            </a:r>
          </a:p>
        </p:txBody>
      </p:sp>
      <p:sp>
        <p:nvSpPr>
          <p:cNvPr id="5165" name="Text Box 45"/>
          <p:cNvSpPr txBox="1">
            <a:spLocks noChangeArrowheads="1"/>
          </p:cNvSpPr>
          <p:nvPr/>
        </p:nvSpPr>
        <p:spPr bwMode="auto">
          <a:xfrm>
            <a:off x="3040063" y="454025"/>
            <a:ext cx="3875087" cy="8350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sz="2700" b="1">
                <a:solidFill>
                  <a:srgbClr val="000000"/>
                </a:solidFill>
                <a:latin typeface="Arial MT" charset="0"/>
              </a:rPr>
              <a:t>Overview - Features</a:t>
            </a:r>
          </a:p>
        </p:txBody>
      </p:sp>
      <p:sp>
        <p:nvSpPr>
          <p:cNvPr id="5166" name="Text Box 46"/>
          <p:cNvSpPr txBox="1">
            <a:spLocks noChangeArrowheads="1"/>
          </p:cNvSpPr>
          <p:nvPr/>
        </p:nvSpPr>
        <p:spPr bwMode="auto">
          <a:xfrm>
            <a:off x="1347788" y="2195513"/>
            <a:ext cx="5434012" cy="78120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515938" indent="-9525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Documented New Features	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SET FTPD.TIMEOUT=&lt;seconds&gt;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Session Idle timeout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30 to 7200, 900 is the default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Session logging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FTPD/INETD Window (as before)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ANONYMOUS user can be prompted for their EMail address.  Specify ANY password for the anonymous userid. 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SYSLOGD.EXE support.  Logs valid, invalid, and warning messages to ETC\SYSLOG.MSG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Customized Banner messages to be displayed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ASCII files created by the user.  If they exist, FTPD will send the information to the Client as FTP Messages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ETC\WELCOME.FTP   Welcome banner for when the user logs in.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ETC\BADLOGIN  Banner to display if the user fails to provide valid userid/password within the 5 attempts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MESSAGE.FTP  Information to be displayed when the user CD's into that directory.  This file is NOT displayed when the user logs in.   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Line 3"/>
          <p:cNvSpPr>
            <a:spLocks noChangeShapeType="1"/>
          </p:cNvSpPr>
          <p:nvPr/>
        </p:nvSpPr>
        <p:spPr bwMode="auto">
          <a:xfrm flipV="1">
            <a:off x="1028700" y="1443038"/>
            <a:ext cx="3175" cy="7915275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48" name="Line 4"/>
          <p:cNvSpPr>
            <a:spLocks noChangeShapeType="1"/>
          </p:cNvSpPr>
          <p:nvPr/>
        </p:nvSpPr>
        <p:spPr bwMode="auto">
          <a:xfrm flipH="1">
            <a:off x="2998788" y="1412875"/>
            <a:ext cx="3946525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49" name="Freeform 5"/>
          <p:cNvSpPr>
            <a:spLocks noChangeArrowheads="1"/>
          </p:cNvSpPr>
          <p:nvPr/>
        </p:nvSpPr>
        <p:spPr bwMode="auto">
          <a:xfrm>
            <a:off x="1192213" y="933450"/>
            <a:ext cx="147637" cy="454025"/>
          </a:xfrm>
          <a:custGeom>
            <a:avLst/>
            <a:gdLst>
              <a:gd name="T0" fmla="*/ 2 w 93"/>
              <a:gd name="T1" fmla="*/ 286 h 286"/>
              <a:gd name="T2" fmla="*/ 93 w 93"/>
              <a:gd name="T3" fmla="*/ 215 h 286"/>
              <a:gd name="T4" fmla="*/ 93 w 93"/>
              <a:gd name="T5" fmla="*/ 0 h 286"/>
              <a:gd name="T6" fmla="*/ 0 w 93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3" h="286">
                <a:moveTo>
                  <a:pt x="2" y="286"/>
                </a:moveTo>
                <a:lnTo>
                  <a:pt x="93" y="215"/>
                </a:lnTo>
                <a:lnTo>
                  <a:pt x="93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E4E4E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0" name="Freeform 6"/>
          <p:cNvSpPr>
            <a:spLocks noChangeArrowheads="1"/>
          </p:cNvSpPr>
          <p:nvPr/>
        </p:nvSpPr>
        <p:spPr bwMode="auto">
          <a:xfrm>
            <a:off x="854075" y="1009650"/>
            <a:ext cx="339725" cy="379413"/>
          </a:xfrm>
          <a:custGeom>
            <a:avLst/>
            <a:gdLst>
              <a:gd name="T0" fmla="*/ 0 w 214"/>
              <a:gd name="T1" fmla="*/ 0 h 239"/>
              <a:gd name="T2" fmla="*/ 214 w 214"/>
              <a:gd name="T3" fmla="*/ 17 h 239"/>
              <a:gd name="T4" fmla="*/ 214 w 214"/>
              <a:gd name="T5" fmla="*/ 239 h 239"/>
              <a:gd name="T6" fmla="*/ 0 w 214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39">
                <a:moveTo>
                  <a:pt x="0" y="0"/>
                </a:moveTo>
                <a:lnTo>
                  <a:pt x="214" y="17"/>
                </a:lnTo>
                <a:lnTo>
                  <a:pt x="214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E4E4E"/>
          </a:solidFill>
          <a:ln w="12700">
            <a:solidFill>
              <a:srgbClr val="4E4E4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1" name="Freeform 7"/>
          <p:cNvSpPr>
            <a:spLocks noChangeArrowheads="1"/>
          </p:cNvSpPr>
          <p:nvPr/>
        </p:nvSpPr>
        <p:spPr bwMode="auto">
          <a:xfrm>
            <a:off x="890588" y="1052513"/>
            <a:ext cx="263525" cy="288925"/>
          </a:xfrm>
          <a:custGeom>
            <a:avLst/>
            <a:gdLst>
              <a:gd name="T0" fmla="*/ 0 w 166"/>
              <a:gd name="T1" fmla="*/ 0 h 182"/>
              <a:gd name="T2" fmla="*/ 166 w 166"/>
              <a:gd name="T3" fmla="*/ 13 h 182"/>
              <a:gd name="T4" fmla="*/ 165 w 166"/>
              <a:gd name="T5" fmla="*/ 182 h 182"/>
              <a:gd name="T6" fmla="*/ 0 w 166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182">
                <a:moveTo>
                  <a:pt x="0" y="0"/>
                </a:moveTo>
                <a:lnTo>
                  <a:pt x="166" y="13"/>
                </a:lnTo>
                <a:lnTo>
                  <a:pt x="165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E4E4E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2" name="Freeform 8"/>
          <p:cNvSpPr>
            <a:spLocks noChangeArrowheads="1"/>
          </p:cNvSpPr>
          <p:nvPr/>
        </p:nvSpPr>
        <p:spPr bwMode="auto">
          <a:xfrm>
            <a:off x="857250" y="914400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1 h 74"/>
              <a:gd name="T4" fmla="*/ 118 w 304"/>
              <a:gd name="T5" fmla="*/ 0 h 74"/>
              <a:gd name="T6" fmla="*/ 0 w 304"/>
              <a:gd name="T7" fmla="*/ 59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1"/>
                </a:lnTo>
                <a:lnTo>
                  <a:pt x="118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3" name="Text Box 9"/>
          <p:cNvSpPr txBox="1">
            <a:spLocks noChangeArrowheads="1"/>
          </p:cNvSpPr>
          <p:nvPr/>
        </p:nvSpPr>
        <p:spPr bwMode="auto">
          <a:xfrm>
            <a:off x="930275" y="1039813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E4E4E"/>
                </a:solidFill>
              </a:rPr>
              <a:t>T</a:t>
            </a:r>
          </a:p>
        </p:txBody>
      </p:sp>
      <p:sp>
        <p:nvSpPr>
          <p:cNvPr id="6154" name="Freeform 10"/>
          <p:cNvSpPr>
            <a:spLocks noChangeArrowheads="1"/>
          </p:cNvSpPr>
          <p:nvPr/>
        </p:nvSpPr>
        <p:spPr bwMode="auto">
          <a:xfrm>
            <a:off x="1271588" y="939800"/>
            <a:ext cx="468312" cy="131763"/>
          </a:xfrm>
          <a:custGeom>
            <a:avLst/>
            <a:gdLst>
              <a:gd name="T0" fmla="*/ 181 w 295"/>
              <a:gd name="T1" fmla="*/ 83 h 83"/>
              <a:gd name="T2" fmla="*/ 295 w 295"/>
              <a:gd name="T3" fmla="*/ 24 h 83"/>
              <a:gd name="T4" fmla="*/ 118 w 295"/>
              <a:gd name="T5" fmla="*/ 0 h 83"/>
              <a:gd name="T6" fmla="*/ 0 w 295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5" h="83">
                <a:moveTo>
                  <a:pt x="181" y="83"/>
                </a:moveTo>
                <a:lnTo>
                  <a:pt x="295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5" name="Freeform 11"/>
          <p:cNvSpPr>
            <a:spLocks noChangeArrowheads="1"/>
          </p:cNvSpPr>
          <p:nvPr/>
        </p:nvSpPr>
        <p:spPr bwMode="auto">
          <a:xfrm>
            <a:off x="1543050" y="979488"/>
            <a:ext cx="193675" cy="423862"/>
          </a:xfrm>
          <a:custGeom>
            <a:avLst/>
            <a:gdLst>
              <a:gd name="T0" fmla="*/ 0 w 122"/>
              <a:gd name="T1" fmla="*/ 267 h 267"/>
              <a:gd name="T2" fmla="*/ 109 w 122"/>
              <a:gd name="T3" fmla="*/ 209 h 267"/>
              <a:gd name="T4" fmla="*/ 122 w 122"/>
              <a:gd name="T5" fmla="*/ 0 h 267"/>
              <a:gd name="T6" fmla="*/ 5 w 122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" h="267">
                <a:moveTo>
                  <a:pt x="0" y="267"/>
                </a:moveTo>
                <a:lnTo>
                  <a:pt x="109" y="209"/>
                </a:lnTo>
                <a:lnTo>
                  <a:pt x="122" y="0"/>
                </a:lnTo>
                <a:lnTo>
                  <a:pt x="5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6E6E6E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6" name="Freeform 12"/>
          <p:cNvSpPr>
            <a:spLocks noChangeArrowheads="1"/>
          </p:cNvSpPr>
          <p:nvPr/>
        </p:nvSpPr>
        <p:spPr bwMode="auto">
          <a:xfrm>
            <a:off x="1262063" y="1023938"/>
            <a:ext cx="290512" cy="381000"/>
          </a:xfrm>
          <a:custGeom>
            <a:avLst/>
            <a:gdLst>
              <a:gd name="T0" fmla="*/ 5 w 183"/>
              <a:gd name="T1" fmla="*/ 0 h 240"/>
              <a:gd name="T2" fmla="*/ 183 w 183"/>
              <a:gd name="T3" fmla="*/ 28 h 240"/>
              <a:gd name="T4" fmla="*/ 176 w 183"/>
              <a:gd name="T5" fmla="*/ 240 h 240"/>
              <a:gd name="T6" fmla="*/ 0 w 183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3" h="240">
                <a:moveTo>
                  <a:pt x="5" y="0"/>
                </a:moveTo>
                <a:lnTo>
                  <a:pt x="183" y="28"/>
                </a:lnTo>
                <a:lnTo>
                  <a:pt x="176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AFAFAF"/>
          </a:soli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7" name="Freeform 13"/>
          <p:cNvSpPr>
            <a:spLocks noChangeArrowheads="1"/>
          </p:cNvSpPr>
          <p:nvPr/>
        </p:nvSpPr>
        <p:spPr bwMode="auto">
          <a:xfrm>
            <a:off x="1298575" y="1069975"/>
            <a:ext cx="212725" cy="292100"/>
          </a:xfrm>
          <a:custGeom>
            <a:avLst/>
            <a:gdLst>
              <a:gd name="T0" fmla="*/ 7 w 134"/>
              <a:gd name="T1" fmla="*/ 0 h 184"/>
              <a:gd name="T2" fmla="*/ 134 w 134"/>
              <a:gd name="T3" fmla="*/ 23 h 184"/>
              <a:gd name="T4" fmla="*/ 130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7" y="0"/>
                </a:moveTo>
                <a:lnTo>
                  <a:pt x="134" y="23"/>
                </a:lnTo>
                <a:lnTo>
                  <a:pt x="130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AFAFAF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8" name="Text Box 14"/>
          <p:cNvSpPr txBox="1">
            <a:spLocks noChangeArrowheads="1"/>
          </p:cNvSpPr>
          <p:nvPr/>
        </p:nvSpPr>
        <p:spPr bwMode="auto">
          <a:xfrm>
            <a:off x="1301750" y="1050925"/>
            <a:ext cx="200025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FAFAF"/>
                </a:solidFill>
              </a:rPr>
              <a:t>C</a:t>
            </a:r>
          </a:p>
        </p:txBody>
      </p:sp>
      <p:sp>
        <p:nvSpPr>
          <p:cNvPr id="6159" name="Freeform 15"/>
          <p:cNvSpPr>
            <a:spLocks noChangeArrowheads="1"/>
          </p:cNvSpPr>
          <p:nvPr/>
        </p:nvSpPr>
        <p:spPr bwMode="auto">
          <a:xfrm>
            <a:off x="2103438" y="1016000"/>
            <a:ext cx="550862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0" name="Freeform 16"/>
          <p:cNvSpPr>
            <a:spLocks noChangeArrowheads="1"/>
          </p:cNvSpPr>
          <p:nvPr/>
        </p:nvSpPr>
        <p:spPr bwMode="auto">
          <a:xfrm>
            <a:off x="2436813" y="1054100"/>
            <a:ext cx="217487" cy="454025"/>
          </a:xfrm>
          <a:custGeom>
            <a:avLst/>
            <a:gdLst>
              <a:gd name="T0" fmla="*/ 6 w 137"/>
              <a:gd name="T1" fmla="*/ 286 h 286"/>
              <a:gd name="T2" fmla="*/ 137 w 137"/>
              <a:gd name="T3" fmla="*/ 189 h 286"/>
              <a:gd name="T4" fmla="*/ 135 w 137"/>
              <a:gd name="T5" fmla="*/ 0 h 286"/>
              <a:gd name="T6" fmla="*/ 0 w 137"/>
              <a:gd name="T7" fmla="*/ 67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6">
                <a:moveTo>
                  <a:pt x="6" y="286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1" name="Freeform 17"/>
          <p:cNvSpPr>
            <a:spLocks noChangeArrowheads="1"/>
          </p:cNvSpPr>
          <p:nvPr/>
        </p:nvSpPr>
        <p:spPr bwMode="auto">
          <a:xfrm>
            <a:off x="2100263" y="1111250"/>
            <a:ext cx="338137" cy="420688"/>
          </a:xfrm>
          <a:custGeom>
            <a:avLst/>
            <a:gdLst>
              <a:gd name="T0" fmla="*/ 0 w 213"/>
              <a:gd name="T1" fmla="*/ 0 h 265"/>
              <a:gd name="T2" fmla="*/ 213 w 213"/>
              <a:gd name="T3" fmla="*/ 31 h 265"/>
              <a:gd name="T4" fmla="*/ 213 w 213"/>
              <a:gd name="T5" fmla="*/ 265 h 265"/>
              <a:gd name="T6" fmla="*/ 0 w 213"/>
              <a:gd name="T7" fmla="*/ 227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5">
                <a:moveTo>
                  <a:pt x="0" y="0"/>
                </a:moveTo>
                <a:lnTo>
                  <a:pt x="213" y="31"/>
                </a:lnTo>
                <a:lnTo>
                  <a:pt x="213" y="265"/>
                </a:lnTo>
                <a:lnTo>
                  <a:pt x="0" y="227"/>
                </a:lnTo>
                <a:close/>
              </a:path>
            </a:pathLst>
          </a:custGeom>
          <a:solidFill>
            <a:srgbClr val="6E6E6E"/>
          </a:solidFill>
          <a:ln w="12700">
            <a:solidFill>
              <a:srgbClr val="6E6E6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2" name="Freeform 18"/>
          <p:cNvSpPr>
            <a:spLocks noChangeArrowheads="1"/>
          </p:cNvSpPr>
          <p:nvPr/>
        </p:nvSpPr>
        <p:spPr bwMode="auto">
          <a:xfrm>
            <a:off x="2139950" y="1165225"/>
            <a:ext cx="249238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2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2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3" name="Text Box 19"/>
          <p:cNvSpPr txBox="1">
            <a:spLocks noChangeArrowheads="1"/>
          </p:cNvSpPr>
          <p:nvPr/>
        </p:nvSpPr>
        <p:spPr bwMode="auto">
          <a:xfrm>
            <a:off x="2216150" y="1162050"/>
            <a:ext cx="106363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6164" name="Freeform 20"/>
          <p:cNvSpPr>
            <a:spLocks noChangeArrowheads="1"/>
          </p:cNvSpPr>
          <p:nvPr/>
        </p:nvSpPr>
        <p:spPr bwMode="auto">
          <a:xfrm>
            <a:off x="2389188" y="1109663"/>
            <a:ext cx="563562" cy="179387"/>
          </a:xfrm>
          <a:custGeom>
            <a:avLst/>
            <a:gdLst>
              <a:gd name="T0" fmla="*/ 219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4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19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5" name="Freeform 21"/>
          <p:cNvSpPr>
            <a:spLocks noChangeArrowheads="1"/>
          </p:cNvSpPr>
          <p:nvPr/>
        </p:nvSpPr>
        <p:spPr bwMode="auto">
          <a:xfrm>
            <a:off x="2735263" y="11668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6" name="Freeform 22"/>
          <p:cNvSpPr>
            <a:spLocks noChangeArrowheads="1"/>
          </p:cNvSpPr>
          <p:nvPr/>
        </p:nvSpPr>
        <p:spPr bwMode="auto">
          <a:xfrm>
            <a:off x="2389188" y="1216025"/>
            <a:ext cx="347662" cy="454025"/>
          </a:xfrm>
          <a:custGeom>
            <a:avLst/>
            <a:gdLst>
              <a:gd name="T0" fmla="*/ 0 w 219"/>
              <a:gd name="T1" fmla="*/ 0 h 286"/>
              <a:gd name="T2" fmla="*/ 217 w 219"/>
              <a:gd name="T3" fmla="*/ 45 h 286"/>
              <a:gd name="T4" fmla="*/ 219 w 219"/>
              <a:gd name="T5" fmla="*/ 286 h 286"/>
              <a:gd name="T6" fmla="*/ 2 w 219"/>
              <a:gd name="T7" fmla="*/ 23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6">
                <a:moveTo>
                  <a:pt x="0" y="0"/>
                </a:moveTo>
                <a:lnTo>
                  <a:pt x="217" y="45"/>
                </a:lnTo>
                <a:lnTo>
                  <a:pt x="219" y="286"/>
                </a:lnTo>
                <a:lnTo>
                  <a:pt x="2" y="236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7" name="Freeform 23"/>
          <p:cNvSpPr>
            <a:spLocks noChangeArrowheads="1"/>
          </p:cNvSpPr>
          <p:nvPr/>
        </p:nvSpPr>
        <p:spPr bwMode="auto">
          <a:xfrm>
            <a:off x="2430463" y="1265238"/>
            <a:ext cx="263525" cy="347662"/>
          </a:xfrm>
          <a:custGeom>
            <a:avLst/>
            <a:gdLst>
              <a:gd name="T0" fmla="*/ 0 w 166"/>
              <a:gd name="T1" fmla="*/ 0 h 219"/>
              <a:gd name="T2" fmla="*/ 165 w 166"/>
              <a:gd name="T3" fmla="*/ 37 h 219"/>
              <a:gd name="T4" fmla="*/ 166 w 166"/>
              <a:gd name="T5" fmla="*/ 219 h 219"/>
              <a:gd name="T6" fmla="*/ 2 w 166"/>
              <a:gd name="T7" fmla="*/ 184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19">
                <a:moveTo>
                  <a:pt x="0" y="0"/>
                </a:moveTo>
                <a:lnTo>
                  <a:pt x="165" y="37"/>
                </a:lnTo>
                <a:lnTo>
                  <a:pt x="166" y="219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8" name="Text Box 24"/>
          <p:cNvSpPr txBox="1">
            <a:spLocks noChangeArrowheads="1"/>
          </p:cNvSpPr>
          <p:nvPr/>
        </p:nvSpPr>
        <p:spPr bwMode="auto">
          <a:xfrm>
            <a:off x="2478088" y="129381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6169" name="Freeform 25"/>
          <p:cNvSpPr>
            <a:spLocks noChangeArrowheads="1"/>
          </p:cNvSpPr>
          <p:nvPr/>
        </p:nvSpPr>
        <p:spPr bwMode="auto">
          <a:xfrm>
            <a:off x="1944688" y="1023938"/>
            <a:ext cx="155575" cy="457200"/>
          </a:xfrm>
          <a:custGeom>
            <a:avLst/>
            <a:gdLst>
              <a:gd name="T0" fmla="*/ 1 w 98"/>
              <a:gd name="T1" fmla="*/ 288 h 288"/>
              <a:gd name="T2" fmla="*/ 93 w 98"/>
              <a:gd name="T3" fmla="*/ 218 h 288"/>
              <a:gd name="T4" fmla="*/ 98 w 98"/>
              <a:gd name="T5" fmla="*/ 0 h 288"/>
              <a:gd name="T6" fmla="*/ 0 w 98"/>
              <a:gd name="T7" fmla="*/ 66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8">
                <a:moveTo>
                  <a:pt x="1" y="288"/>
                </a:moveTo>
                <a:lnTo>
                  <a:pt x="93" y="218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0" name="Freeform 26"/>
          <p:cNvSpPr>
            <a:spLocks noChangeArrowheads="1"/>
          </p:cNvSpPr>
          <p:nvPr/>
        </p:nvSpPr>
        <p:spPr bwMode="auto">
          <a:xfrm>
            <a:off x="1611313" y="1006475"/>
            <a:ext cx="488950" cy="125413"/>
          </a:xfrm>
          <a:custGeom>
            <a:avLst/>
            <a:gdLst>
              <a:gd name="T0" fmla="*/ 213 w 308"/>
              <a:gd name="T1" fmla="*/ 79 h 79"/>
              <a:gd name="T2" fmla="*/ 308 w 308"/>
              <a:gd name="T3" fmla="*/ 10 h 79"/>
              <a:gd name="T4" fmla="*/ 121 w 308"/>
              <a:gd name="T5" fmla="*/ 0 h 79"/>
              <a:gd name="T6" fmla="*/ 0 w 308"/>
              <a:gd name="T7" fmla="*/ 64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9">
                <a:moveTo>
                  <a:pt x="213" y="79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1" name="Freeform 27"/>
          <p:cNvSpPr>
            <a:spLocks noChangeArrowheads="1"/>
          </p:cNvSpPr>
          <p:nvPr/>
        </p:nvSpPr>
        <p:spPr bwMode="auto">
          <a:xfrm>
            <a:off x="1614488" y="1106488"/>
            <a:ext cx="336550" cy="373062"/>
          </a:xfrm>
          <a:custGeom>
            <a:avLst/>
            <a:gdLst>
              <a:gd name="T0" fmla="*/ 0 w 212"/>
              <a:gd name="T1" fmla="*/ 0 h 235"/>
              <a:gd name="T2" fmla="*/ 207 w 212"/>
              <a:gd name="T3" fmla="*/ 13 h 235"/>
              <a:gd name="T4" fmla="*/ 212 w 212"/>
              <a:gd name="T5" fmla="*/ 235 h 235"/>
              <a:gd name="T6" fmla="*/ 2 w 212"/>
              <a:gd name="T7" fmla="*/ 214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2" h="235">
                <a:moveTo>
                  <a:pt x="0" y="0"/>
                </a:moveTo>
                <a:lnTo>
                  <a:pt x="207" y="13"/>
                </a:lnTo>
                <a:lnTo>
                  <a:pt x="212" y="235"/>
                </a:lnTo>
                <a:lnTo>
                  <a:pt x="2" y="214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2" name="Freeform 28"/>
          <p:cNvSpPr>
            <a:spLocks noChangeArrowheads="1"/>
          </p:cNvSpPr>
          <p:nvPr/>
        </p:nvSpPr>
        <p:spPr bwMode="auto">
          <a:xfrm>
            <a:off x="1652588" y="1155700"/>
            <a:ext cx="254000" cy="276225"/>
          </a:xfrm>
          <a:custGeom>
            <a:avLst/>
            <a:gdLst>
              <a:gd name="T0" fmla="*/ 0 w 160"/>
              <a:gd name="T1" fmla="*/ 0 h 174"/>
              <a:gd name="T2" fmla="*/ 157 w 160"/>
              <a:gd name="T3" fmla="*/ 10 h 174"/>
              <a:gd name="T4" fmla="*/ 160 w 160"/>
              <a:gd name="T5" fmla="*/ 174 h 174"/>
              <a:gd name="T6" fmla="*/ 1 w 160"/>
              <a:gd name="T7" fmla="*/ 159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4">
                <a:moveTo>
                  <a:pt x="0" y="0"/>
                </a:moveTo>
                <a:lnTo>
                  <a:pt x="157" y="10"/>
                </a:lnTo>
                <a:lnTo>
                  <a:pt x="160" y="174"/>
                </a:lnTo>
                <a:lnTo>
                  <a:pt x="1" y="159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3" name="Text Box 29"/>
          <p:cNvSpPr txBox="1">
            <a:spLocks noChangeArrowheads="1"/>
          </p:cNvSpPr>
          <p:nvPr/>
        </p:nvSpPr>
        <p:spPr bwMode="auto">
          <a:xfrm>
            <a:off x="1973263" y="1106488"/>
            <a:ext cx="77787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E4E4E"/>
                </a:solidFill>
              </a:rPr>
              <a:t>/</a:t>
            </a:r>
          </a:p>
        </p:txBody>
      </p:sp>
      <p:sp>
        <p:nvSpPr>
          <p:cNvPr id="6174" name="Text Box 30"/>
          <p:cNvSpPr txBox="1">
            <a:spLocks noChangeArrowheads="1"/>
          </p:cNvSpPr>
          <p:nvPr/>
        </p:nvSpPr>
        <p:spPr bwMode="auto">
          <a:xfrm>
            <a:off x="1692275" y="1135063"/>
            <a:ext cx="1714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6175" name="Freeform 31"/>
          <p:cNvSpPr>
            <a:spLocks noChangeArrowheads="1"/>
          </p:cNvSpPr>
          <p:nvPr/>
        </p:nvSpPr>
        <p:spPr bwMode="auto">
          <a:xfrm>
            <a:off x="1135063" y="569913"/>
            <a:ext cx="482600" cy="96837"/>
          </a:xfrm>
          <a:custGeom>
            <a:avLst/>
            <a:gdLst>
              <a:gd name="T0" fmla="*/ 219 w 304"/>
              <a:gd name="T1" fmla="*/ 61 h 61"/>
              <a:gd name="T2" fmla="*/ 304 w 304"/>
              <a:gd name="T3" fmla="*/ 6 h 61"/>
              <a:gd name="T4" fmla="*/ 101 w 304"/>
              <a:gd name="T5" fmla="*/ 0 h 61"/>
              <a:gd name="T6" fmla="*/ 0 w 304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61">
                <a:moveTo>
                  <a:pt x="219" y="61"/>
                </a:moveTo>
                <a:lnTo>
                  <a:pt x="304" y="6"/>
                </a:lnTo>
                <a:lnTo>
                  <a:pt x="101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6" name="Freeform 32"/>
          <p:cNvSpPr>
            <a:spLocks noChangeArrowheads="1"/>
          </p:cNvSpPr>
          <p:nvPr/>
        </p:nvSpPr>
        <p:spPr bwMode="auto">
          <a:xfrm>
            <a:off x="1457325" y="5842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2 w 100"/>
              <a:gd name="T3" fmla="*/ 196 h 272"/>
              <a:gd name="T4" fmla="*/ 100 w 100"/>
              <a:gd name="T5" fmla="*/ 0 h 272"/>
              <a:gd name="T6" fmla="*/ 4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2" y="196"/>
                </a:lnTo>
                <a:lnTo>
                  <a:pt x="100" y="0"/>
                </a:lnTo>
                <a:lnTo>
                  <a:pt x="4" y="52"/>
                </a:lnTo>
                <a:close/>
              </a:path>
            </a:pathLst>
          </a:custGeom>
          <a:gradFill rotWithShape="0">
            <a:gsLst>
              <a:gs pos="0">
                <a:srgbClr val="5A5A5A"/>
              </a:gs>
              <a:gs pos="50000">
                <a:srgbClr val="DCDCDC"/>
              </a:gs>
              <a:gs pos="100000">
                <a:srgbClr val="5A5A5A"/>
              </a:gs>
            </a:gsLst>
            <a:lin ang="18900000" scaled="1"/>
          </a:gradFill>
          <a:ln w="12700">
            <a:solidFill>
              <a:srgbClr val="5A5A5A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7" name="Freeform 33"/>
          <p:cNvSpPr>
            <a:spLocks noChangeArrowheads="1"/>
          </p:cNvSpPr>
          <p:nvPr/>
        </p:nvSpPr>
        <p:spPr bwMode="auto">
          <a:xfrm>
            <a:off x="1130300" y="650875"/>
            <a:ext cx="330200" cy="365125"/>
          </a:xfrm>
          <a:custGeom>
            <a:avLst/>
            <a:gdLst>
              <a:gd name="T0" fmla="*/ 0 w 208"/>
              <a:gd name="T1" fmla="*/ 0 h 230"/>
              <a:gd name="T2" fmla="*/ 208 w 208"/>
              <a:gd name="T3" fmla="*/ 8 h 230"/>
              <a:gd name="T4" fmla="*/ 208 w 208"/>
              <a:gd name="T5" fmla="*/ 230 h 230"/>
              <a:gd name="T6" fmla="*/ 0 w 208"/>
              <a:gd name="T7" fmla="*/ 21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0">
                <a:moveTo>
                  <a:pt x="0" y="0"/>
                </a:moveTo>
                <a:lnTo>
                  <a:pt x="208" y="8"/>
                </a:lnTo>
                <a:lnTo>
                  <a:pt x="208" y="230"/>
                </a:lnTo>
                <a:lnTo>
                  <a:pt x="0" y="211"/>
                </a:lnTo>
                <a:close/>
              </a:path>
            </a:pathLst>
          </a:custGeom>
          <a:solidFill>
            <a:srgbClr val="4C4C4C"/>
          </a:solidFill>
          <a:ln w="12700">
            <a:solidFill>
              <a:srgbClr val="4C4C4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8" name="Freeform 34"/>
          <p:cNvSpPr>
            <a:spLocks noChangeArrowheads="1"/>
          </p:cNvSpPr>
          <p:nvPr/>
        </p:nvSpPr>
        <p:spPr bwMode="auto">
          <a:xfrm>
            <a:off x="1168400" y="692150"/>
            <a:ext cx="255588" cy="280988"/>
          </a:xfrm>
          <a:custGeom>
            <a:avLst/>
            <a:gdLst>
              <a:gd name="T0" fmla="*/ 0 w 161"/>
              <a:gd name="T1" fmla="*/ 0 h 177"/>
              <a:gd name="T2" fmla="*/ 161 w 161"/>
              <a:gd name="T3" fmla="*/ 8 h 177"/>
              <a:gd name="T4" fmla="*/ 161 w 161"/>
              <a:gd name="T5" fmla="*/ 177 h 177"/>
              <a:gd name="T6" fmla="*/ 0 w 161"/>
              <a:gd name="T7" fmla="*/ 161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7">
                <a:moveTo>
                  <a:pt x="0" y="0"/>
                </a:moveTo>
                <a:lnTo>
                  <a:pt x="161" y="8"/>
                </a:lnTo>
                <a:lnTo>
                  <a:pt x="161" y="177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9" name="Text Box 35"/>
          <p:cNvSpPr txBox="1">
            <a:spLocks noChangeArrowheads="1"/>
          </p:cNvSpPr>
          <p:nvPr/>
        </p:nvSpPr>
        <p:spPr bwMode="auto">
          <a:xfrm>
            <a:off x="1223963" y="676275"/>
            <a:ext cx="10795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555555"/>
                </a:solidFill>
              </a:rPr>
              <a:t>I</a:t>
            </a:r>
          </a:p>
        </p:txBody>
      </p:sp>
      <p:sp>
        <p:nvSpPr>
          <p:cNvPr id="6180" name="Freeform 36"/>
          <p:cNvSpPr>
            <a:spLocks noChangeArrowheads="1"/>
          </p:cNvSpPr>
          <p:nvPr/>
        </p:nvSpPr>
        <p:spPr bwMode="auto">
          <a:xfrm>
            <a:off x="1539875" y="584200"/>
            <a:ext cx="493713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1" name="Freeform 37"/>
          <p:cNvSpPr>
            <a:spLocks noChangeArrowheads="1"/>
          </p:cNvSpPr>
          <p:nvPr/>
        </p:nvSpPr>
        <p:spPr bwMode="auto">
          <a:xfrm>
            <a:off x="1874838" y="593725"/>
            <a:ext cx="163512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AFAFAF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2" name="Freeform 38"/>
          <p:cNvSpPr>
            <a:spLocks noChangeArrowheads="1"/>
          </p:cNvSpPr>
          <p:nvPr/>
        </p:nvSpPr>
        <p:spPr bwMode="auto">
          <a:xfrm>
            <a:off x="1530350" y="666750"/>
            <a:ext cx="354013" cy="374650"/>
          </a:xfrm>
          <a:custGeom>
            <a:avLst/>
            <a:gdLst>
              <a:gd name="T0" fmla="*/ 2 w 223"/>
              <a:gd name="T1" fmla="*/ 0 h 236"/>
              <a:gd name="T2" fmla="*/ 223 w 223"/>
              <a:gd name="T3" fmla="*/ 13 h 236"/>
              <a:gd name="T4" fmla="*/ 218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2" y="0"/>
                </a:moveTo>
                <a:lnTo>
                  <a:pt x="223" y="13"/>
                </a:lnTo>
                <a:lnTo>
                  <a:pt x="218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6E6E6E"/>
          </a:solidFill>
          <a:ln w="12700">
            <a:solidFill>
              <a:srgbClr val="6E6E6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3" name="Freeform 39"/>
          <p:cNvSpPr>
            <a:spLocks noChangeArrowheads="1"/>
          </p:cNvSpPr>
          <p:nvPr/>
        </p:nvSpPr>
        <p:spPr bwMode="auto">
          <a:xfrm>
            <a:off x="1571625" y="709613"/>
            <a:ext cx="269875" cy="290512"/>
          </a:xfrm>
          <a:custGeom>
            <a:avLst/>
            <a:gdLst>
              <a:gd name="T0" fmla="*/ 3 w 170"/>
              <a:gd name="T1" fmla="*/ 0 h 183"/>
              <a:gd name="T2" fmla="*/ 170 w 170"/>
              <a:gd name="T3" fmla="*/ 8 h 183"/>
              <a:gd name="T4" fmla="*/ 166 w 170"/>
              <a:gd name="T5" fmla="*/ 183 h 183"/>
              <a:gd name="T6" fmla="*/ 0 w 170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0" h="183">
                <a:moveTo>
                  <a:pt x="3" y="0"/>
                </a:moveTo>
                <a:lnTo>
                  <a:pt x="170" y="8"/>
                </a:lnTo>
                <a:lnTo>
                  <a:pt x="166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4" name="Text Box 40"/>
          <p:cNvSpPr txBox="1">
            <a:spLocks noChangeArrowheads="1"/>
          </p:cNvSpPr>
          <p:nvPr/>
        </p:nvSpPr>
        <p:spPr bwMode="auto">
          <a:xfrm>
            <a:off x="1611313" y="696913"/>
            <a:ext cx="185737" cy="312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6185" name="Freeform 41"/>
          <p:cNvSpPr>
            <a:spLocks noChangeArrowheads="1"/>
          </p:cNvSpPr>
          <p:nvPr/>
        </p:nvSpPr>
        <p:spPr bwMode="auto">
          <a:xfrm>
            <a:off x="1939925" y="742950"/>
            <a:ext cx="363538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4 w 229"/>
              <a:gd name="T7" fmla="*/ 222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4" y="222"/>
                </a:lnTo>
                <a:close/>
              </a:path>
            </a:pathLst>
          </a:custGeom>
          <a:solidFill>
            <a:srgbClr val="AFAFAF"/>
          </a:soli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6" name="Freeform 42"/>
          <p:cNvSpPr>
            <a:spLocks noChangeArrowheads="1"/>
          </p:cNvSpPr>
          <p:nvPr/>
        </p:nvSpPr>
        <p:spPr bwMode="auto">
          <a:xfrm>
            <a:off x="1985963" y="790575"/>
            <a:ext cx="274637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7" name="Freeform 43"/>
          <p:cNvSpPr>
            <a:spLocks noChangeArrowheads="1"/>
          </p:cNvSpPr>
          <p:nvPr/>
        </p:nvSpPr>
        <p:spPr bwMode="auto">
          <a:xfrm>
            <a:off x="1941513" y="682625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8" name="Text Box 44"/>
          <p:cNvSpPr txBox="1">
            <a:spLocks noChangeArrowheads="1"/>
          </p:cNvSpPr>
          <p:nvPr/>
        </p:nvSpPr>
        <p:spPr bwMode="auto">
          <a:xfrm>
            <a:off x="1989138" y="771525"/>
            <a:ext cx="261937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FAFAF"/>
                </a:solidFill>
              </a:rPr>
              <a:t>M</a:t>
            </a:r>
          </a:p>
        </p:txBody>
      </p:sp>
      <p:sp>
        <p:nvSpPr>
          <p:cNvPr id="6189" name="Text Box 45"/>
          <p:cNvSpPr txBox="1">
            <a:spLocks noChangeArrowheads="1"/>
          </p:cNvSpPr>
          <p:nvPr/>
        </p:nvSpPr>
        <p:spPr bwMode="auto">
          <a:xfrm>
            <a:off x="3040063" y="454025"/>
            <a:ext cx="3875087" cy="8350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sz="2700" b="1">
                <a:solidFill>
                  <a:srgbClr val="000000"/>
                </a:solidFill>
                <a:latin typeface="Arial MT" charset="0"/>
              </a:rPr>
              <a:t>Overview - Features Continued</a:t>
            </a:r>
          </a:p>
        </p:txBody>
      </p:sp>
      <p:sp>
        <p:nvSpPr>
          <p:cNvPr id="6190" name="Text Box 46"/>
          <p:cNvSpPr txBox="1">
            <a:spLocks noChangeArrowheads="1"/>
          </p:cNvSpPr>
          <p:nvPr/>
        </p:nvSpPr>
        <p:spPr bwMode="auto">
          <a:xfrm>
            <a:off x="1443038" y="2243138"/>
            <a:ext cx="5118100" cy="66786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515938" indent="-9525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Undocumented (README FILE) new keyword features for TRUSERS file. 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default: &lt;valid_directory&gt;   Specifies default directory to place user in.  If not defined, FTPD uses the 1st valid Write or Read directory. 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loginfo:  &lt;log_level&gt; keyword(s).  Customize session logging per user.  Requires  SYSLOGD to be running.  log_level can be one or more of the following keywords: 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logcd      CD commands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logget     GET/MGET/RECV 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logput     PUT/MPUT/SEND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logdir      DIR/LS 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logren     RENAME 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logdel      DELETE/MDELETE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logmkd    MKDIR 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logall       Log ALL above commands  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logdbg     Logs FTP command/replies.  This is NOT documented and is only for debug purposes.   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1" name="Line 3"/>
          <p:cNvSpPr>
            <a:spLocks noChangeShapeType="1"/>
          </p:cNvSpPr>
          <p:nvPr/>
        </p:nvSpPr>
        <p:spPr bwMode="auto">
          <a:xfrm flipV="1">
            <a:off x="1028700" y="1443038"/>
            <a:ext cx="3175" cy="7915275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2" name="Line 4"/>
          <p:cNvSpPr>
            <a:spLocks noChangeShapeType="1"/>
          </p:cNvSpPr>
          <p:nvPr/>
        </p:nvSpPr>
        <p:spPr bwMode="auto">
          <a:xfrm flipH="1">
            <a:off x="2998788" y="1412875"/>
            <a:ext cx="3946525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3" name="Freeform 5"/>
          <p:cNvSpPr>
            <a:spLocks noChangeArrowheads="1"/>
          </p:cNvSpPr>
          <p:nvPr/>
        </p:nvSpPr>
        <p:spPr bwMode="auto">
          <a:xfrm>
            <a:off x="1192213" y="933450"/>
            <a:ext cx="147637" cy="454025"/>
          </a:xfrm>
          <a:custGeom>
            <a:avLst/>
            <a:gdLst>
              <a:gd name="T0" fmla="*/ 2 w 93"/>
              <a:gd name="T1" fmla="*/ 286 h 286"/>
              <a:gd name="T2" fmla="*/ 93 w 93"/>
              <a:gd name="T3" fmla="*/ 215 h 286"/>
              <a:gd name="T4" fmla="*/ 93 w 93"/>
              <a:gd name="T5" fmla="*/ 0 h 286"/>
              <a:gd name="T6" fmla="*/ 0 w 93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3" h="286">
                <a:moveTo>
                  <a:pt x="2" y="286"/>
                </a:moveTo>
                <a:lnTo>
                  <a:pt x="93" y="215"/>
                </a:lnTo>
                <a:lnTo>
                  <a:pt x="93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E4E4E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4" name="Freeform 6"/>
          <p:cNvSpPr>
            <a:spLocks noChangeArrowheads="1"/>
          </p:cNvSpPr>
          <p:nvPr/>
        </p:nvSpPr>
        <p:spPr bwMode="auto">
          <a:xfrm>
            <a:off x="854075" y="1009650"/>
            <a:ext cx="339725" cy="379413"/>
          </a:xfrm>
          <a:custGeom>
            <a:avLst/>
            <a:gdLst>
              <a:gd name="T0" fmla="*/ 0 w 214"/>
              <a:gd name="T1" fmla="*/ 0 h 239"/>
              <a:gd name="T2" fmla="*/ 214 w 214"/>
              <a:gd name="T3" fmla="*/ 17 h 239"/>
              <a:gd name="T4" fmla="*/ 214 w 214"/>
              <a:gd name="T5" fmla="*/ 239 h 239"/>
              <a:gd name="T6" fmla="*/ 0 w 214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39">
                <a:moveTo>
                  <a:pt x="0" y="0"/>
                </a:moveTo>
                <a:lnTo>
                  <a:pt x="214" y="17"/>
                </a:lnTo>
                <a:lnTo>
                  <a:pt x="214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E4E4E"/>
          </a:solidFill>
          <a:ln w="12700">
            <a:solidFill>
              <a:srgbClr val="4E4E4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5" name="Freeform 7"/>
          <p:cNvSpPr>
            <a:spLocks noChangeArrowheads="1"/>
          </p:cNvSpPr>
          <p:nvPr/>
        </p:nvSpPr>
        <p:spPr bwMode="auto">
          <a:xfrm>
            <a:off x="890588" y="1052513"/>
            <a:ext cx="263525" cy="288925"/>
          </a:xfrm>
          <a:custGeom>
            <a:avLst/>
            <a:gdLst>
              <a:gd name="T0" fmla="*/ 0 w 166"/>
              <a:gd name="T1" fmla="*/ 0 h 182"/>
              <a:gd name="T2" fmla="*/ 166 w 166"/>
              <a:gd name="T3" fmla="*/ 13 h 182"/>
              <a:gd name="T4" fmla="*/ 165 w 166"/>
              <a:gd name="T5" fmla="*/ 182 h 182"/>
              <a:gd name="T6" fmla="*/ 0 w 166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182">
                <a:moveTo>
                  <a:pt x="0" y="0"/>
                </a:moveTo>
                <a:lnTo>
                  <a:pt x="166" y="13"/>
                </a:lnTo>
                <a:lnTo>
                  <a:pt x="165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E4E4E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6" name="Freeform 8"/>
          <p:cNvSpPr>
            <a:spLocks noChangeArrowheads="1"/>
          </p:cNvSpPr>
          <p:nvPr/>
        </p:nvSpPr>
        <p:spPr bwMode="auto">
          <a:xfrm>
            <a:off x="857250" y="914400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1 h 74"/>
              <a:gd name="T4" fmla="*/ 118 w 304"/>
              <a:gd name="T5" fmla="*/ 0 h 74"/>
              <a:gd name="T6" fmla="*/ 0 w 304"/>
              <a:gd name="T7" fmla="*/ 59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1"/>
                </a:lnTo>
                <a:lnTo>
                  <a:pt x="118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7" name="Text Box 9"/>
          <p:cNvSpPr txBox="1">
            <a:spLocks noChangeArrowheads="1"/>
          </p:cNvSpPr>
          <p:nvPr/>
        </p:nvSpPr>
        <p:spPr bwMode="auto">
          <a:xfrm>
            <a:off x="930275" y="1039813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E4E4E"/>
                </a:solidFill>
              </a:rPr>
              <a:t>T</a:t>
            </a:r>
          </a:p>
        </p:txBody>
      </p:sp>
      <p:sp>
        <p:nvSpPr>
          <p:cNvPr id="7178" name="Freeform 10"/>
          <p:cNvSpPr>
            <a:spLocks noChangeArrowheads="1"/>
          </p:cNvSpPr>
          <p:nvPr/>
        </p:nvSpPr>
        <p:spPr bwMode="auto">
          <a:xfrm>
            <a:off x="1271588" y="939800"/>
            <a:ext cx="468312" cy="131763"/>
          </a:xfrm>
          <a:custGeom>
            <a:avLst/>
            <a:gdLst>
              <a:gd name="T0" fmla="*/ 181 w 295"/>
              <a:gd name="T1" fmla="*/ 83 h 83"/>
              <a:gd name="T2" fmla="*/ 295 w 295"/>
              <a:gd name="T3" fmla="*/ 24 h 83"/>
              <a:gd name="T4" fmla="*/ 118 w 295"/>
              <a:gd name="T5" fmla="*/ 0 h 83"/>
              <a:gd name="T6" fmla="*/ 0 w 295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5" h="83">
                <a:moveTo>
                  <a:pt x="181" y="83"/>
                </a:moveTo>
                <a:lnTo>
                  <a:pt x="295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9" name="Freeform 11"/>
          <p:cNvSpPr>
            <a:spLocks noChangeArrowheads="1"/>
          </p:cNvSpPr>
          <p:nvPr/>
        </p:nvSpPr>
        <p:spPr bwMode="auto">
          <a:xfrm>
            <a:off x="1543050" y="979488"/>
            <a:ext cx="193675" cy="423862"/>
          </a:xfrm>
          <a:custGeom>
            <a:avLst/>
            <a:gdLst>
              <a:gd name="T0" fmla="*/ 0 w 122"/>
              <a:gd name="T1" fmla="*/ 267 h 267"/>
              <a:gd name="T2" fmla="*/ 109 w 122"/>
              <a:gd name="T3" fmla="*/ 209 h 267"/>
              <a:gd name="T4" fmla="*/ 122 w 122"/>
              <a:gd name="T5" fmla="*/ 0 h 267"/>
              <a:gd name="T6" fmla="*/ 5 w 122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" h="267">
                <a:moveTo>
                  <a:pt x="0" y="267"/>
                </a:moveTo>
                <a:lnTo>
                  <a:pt x="109" y="209"/>
                </a:lnTo>
                <a:lnTo>
                  <a:pt x="122" y="0"/>
                </a:lnTo>
                <a:lnTo>
                  <a:pt x="5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6E6E6E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0" name="Freeform 12"/>
          <p:cNvSpPr>
            <a:spLocks noChangeArrowheads="1"/>
          </p:cNvSpPr>
          <p:nvPr/>
        </p:nvSpPr>
        <p:spPr bwMode="auto">
          <a:xfrm>
            <a:off x="1262063" y="1023938"/>
            <a:ext cx="290512" cy="381000"/>
          </a:xfrm>
          <a:custGeom>
            <a:avLst/>
            <a:gdLst>
              <a:gd name="T0" fmla="*/ 5 w 183"/>
              <a:gd name="T1" fmla="*/ 0 h 240"/>
              <a:gd name="T2" fmla="*/ 183 w 183"/>
              <a:gd name="T3" fmla="*/ 28 h 240"/>
              <a:gd name="T4" fmla="*/ 176 w 183"/>
              <a:gd name="T5" fmla="*/ 240 h 240"/>
              <a:gd name="T6" fmla="*/ 0 w 183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3" h="240">
                <a:moveTo>
                  <a:pt x="5" y="0"/>
                </a:moveTo>
                <a:lnTo>
                  <a:pt x="183" y="28"/>
                </a:lnTo>
                <a:lnTo>
                  <a:pt x="176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AFAFAF"/>
          </a:soli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1" name="Freeform 13"/>
          <p:cNvSpPr>
            <a:spLocks noChangeArrowheads="1"/>
          </p:cNvSpPr>
          <p:nvPr/>
        </p:nvSpPr>
        <p:spPr bwMode="auto">
          <a:xfrm>
            <a:off x="1298575" y="1069975"/>
            <a:ext cx="212725" cy="292100"/>
          </a:xfrm>
          <a:custGeom>
            <a:avLst/>
            <a:gdLst>
              <a:gd name="T0" fmla="*/ 7 w 134"/>
              <a:gd name="T1" fmla="*/ 0 h 184"/>
              <a:gd name="T2" fmla="*/ 134 w 134"/>
              <a:gd name="T3" fmla="*/ 23 h 184"/>
              <a:gd name="T4" fmla="*/ 130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7" y="0"/>
                </a:moveTo>
                <a:lnTo>
                  <a:pt x="134" y="23"/>
                </a:lnTo>
                <a:lnTo>
                  <a:pt x="130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AFAFAF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2" name="Text Box 14"/>
          <p:cNvSpPr txBox="1">
            <a:spLocks noChangeArrowheads="1"/>
          </p:cNvSpPr>
          <p:nvPr/>
        </p:nvSpPr>
        <p:spPr bwMode="auto">
          <a:xfrm>
            <a:off x="1301750" y="1050925"/>
            <a:ext cx="200025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FAFAF"/>
                </a:solidFill>
              </a:rPr>
              <a:t>C</a:t>
            </a:r>
          </a:p>
        </p:txBody>
      </p:sp>
      <p:sp>
        <p:nvSpPr>
          <p:cNvPr id="7183" name="Freeform 15"/>
          <p:cNvSpPr>
            <a:spLocks noChangeArrowheads="1"/>
          </p:cNvSpPr>
          <p:nvPr/>
        </p:nvSpPr>
        <p:spPr bwMode="auto">
          <a:xfrm>
            <a:off x="2103438" y="1016000"/>
            <a:ext cx="550862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4" name="Freeform 16"/>
          <p:cNvSpPr>
            <a:spLocks noChangeArrowheads="1"/>
          </p:cNvSpPr>
          <p:nvPr/>
        </p:nvSpPr>
        <p:spPr bwMode="auto">
          <a:xfrm>
            <a:off x="2436813" y="1054100"/>
            <a:ext cx="217487" cy="454025"/>
          </a:xfrm>
          <a:custGeom>
            <a:avLst/>
            <a:gdLst>
              <a:gd name="T0" fmla="*/ 6 w 137"/>
              <a:gd name="T1" fmla="*/ 286 h 286"/>
              <a:gd name="T2" fmla="*/ 137 w 137"/>
              <a:gd name="T3" fmla="*/ 189 h 286"/>
              <a:gd name="T4" fmla="*/ 135 w 137"/>
              <a:gd name="T5" fmla="*/ 0 h 286"/>
              <a:gd name="T6" fmla="*/ 0 w 137"/>
              <a:gd name="T7" fmla="*/ 67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6">
                <a:moveTo>
                  <a:pt x="6" y="286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5" name="Freeform 17"/>
          <p:cNvSpPr>
            <a:spLocks noChangeArrowheads="1"/>
          </p:cNvSpPr>
          <p:nvPr/>
        </p:nvSpPr>
        <p:spPr bwMode="auto">
          <a:xfrm>
            <a:off x="2100263" y="1111250"/>
            <a:ext cx="338137" cy="420688"/>
          </a:xfrm>
          <a:custGeom>
            <a:avLst/>
            <a:gdLst>
              <a:gd name="T0" fmla="*/ 0 w 213"/>
              <a:gd name="T1" fmla="*/ 0 h 265"/>
              <a:gd name="T2" fmla="*/ 213 w 213"/>
              <a:gd name="T3" fmla="*/ 31 h 265"/>
              <a:gd name="T4" fmla="*/ 213 w 213"/>
              <a:gd name="T5" fmla="*/ 265 h 265"/>
              <a:gd name="T6" fmla="*/ 0 w 213"/>
              <a:gd name="T7" fmla="*/ 227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5">
                <a:moveTo>
                  <a:pt x="0" y="0"/>
                </a:moveTo>
                <a:lnTo>
                  <a:pt x="213" y="31"/>
                </a:lnTo>
                <a:lnTo>
                  <a:pt x="213" y="265"/>
                </a:lnTo>
                <a:lnTo>
                  <a:pt x="0" y="227"/>
                </a:lnTo>
                <a:close/>
              </a:path>
            </a:pathLst>
          </a:custGeom>
          <a:solidFill>
            <a:srgbClr val="6E6E6E"/>
          </a:solidFill>
          <a:ln w="12700">
            <a:solidFill>
              <a:srgbClr val="6E6E6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6" name="Freeform 18"/>
          <p:cNvSpPr>
            <a:spLocks noChangeArrowheads="1"/>
          </p:cNvSpPr>
          <p:nvPr/>
        </p:nvSpPr>
        <p:spPr bwMode="auto">
          <a:xfrm>
            <a:off x="2139950" y="1165225"/>
            <a:ext cx="249238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2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2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7" name="Text Box 19"/>
          <p:cNvSpPr txBox="1">
            <a:spLocks noChangeArrowheads="1"/>
          </p:cNvSpPr>
          <p:nvPr/>
        </p:nvSpPr>
        <p:spPr bwMode="auto">
          <a:xfrm>
            <a:off x="2216150" y="1162050"/>
            <a:ext cx="106363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7188" name="Freeform 20"/>
          <p:cNvSpPr>
            <a:spLocks noChangeArrowheads="1"/>
          </p:cNvSpPr>
          <p:nvPr/>
        </p:nvSpPr>
        <p:spPr bwMode="auto">
          <a:xfrm>
            <a:off x="2389188" y="1109663"/>
            <a:ext cx="563562" cy="179387"/>
          </a:xfrm>
          <a:custGeom>
            <a:avLst/>
            <a:gdLst>
              <a:gd name="T0" fmla="*/ 219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4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19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9" name="Freeform 21"/>
          <p:cNvSpPr>
            <a:spLocks noChangeArrowheads="1"/>
          </p:cNvSpPr>
          <p:nvPr/>
        </p:nvSpPr>
        <p:spPr bwMode="auto">
          <a:xfrm>
            <a:off x="2735263" y="11668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0" name="Freeform 22"/>
          <p:cNvSpPr>
            <a:spLocks noChangeArrowheads="1"/>
          </p:cNvSpPr>
          <p:nvPr/>
        </p:nvSpPr>
        <p:spPr bwMode="auto">
          <a:xfrm>
            <a:off x="2389188" y="1216025"/>
            <a:ext cx="347662" cy="454025"/>
          </a:xfrm>
          <a:custGeom>
            <a:avLst/>
            <a:gdLst>
              <a:gd name="T0" fmla="*/ 0 w 219"/>
              <a:gd name="T1" fmla="*/ 0 h 286"/>
              <a:gd name="T2" fmla="*/ 217 w 219"/>
              <a:gd name="T3" fmla="*/ 45 h 286"/>
              <a:gd name="T4" fmla="*/ 219 w 219"/>
              <a:gd name="T5" fmla="*/ 286 h 286"/>
              <a:gd name="T6" fmla="*/ 2 w 219"/>
              <a:gd name="T7" fmla="*/ 23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6">
                <a:moveTo>
                  <a:pt x="0" y="0"/>
                </a:moveTo>
                <a:lnTo>
                  <a:pt x="217" y="45"/>
                </a:lnTo>
                <a:lnTo>
                  <a:pt x="219" y="286"/>
                </a:lnTo>
                <a:lnTo>
                  <a:pt x="2" y="236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1" name="Freeform 23"/>
          <p:cNvSpPr>
            <a:spLocks noChangeArrowheads="1"/>
          </p:cNvSpPr>
          <p:nvPr/>
        </p:nvSpPr>
        <p:spPr bwMode="auto">
          <a:xfrm>
            <a:off x="2430463" y="1265238"/>
            <a:ext cx="263525" cy="347662"/>
          </a:xfrm>
          <a:custGeom>
            <a:avLst/>
            <a:gdLst>
              <a:gd name="T0" fmla="*/ 0 w 166"/>
              <a:gd name="T1" fmla="*/ 0 h 219"/>
              <a:gd name="T2" fmla="*/ 165 w 166"/>
              <a:gd name="T3" fmla="*/ 37 h 219"/>
              <a:gd name="T4" fmla="*/ 166 w 166"/>
              <a:gd name="T5" fmla="*/ 219 h 219"/>
              <a:gd name="T6" fmla="*/ 2 w 166"/>
              <a:gd name="T7" fmla="*/ 184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19">
                <a:moveTo>
                  <a:pt x="0" y="0"/>
                </a:moveTo>
                <a:lnTo>
                  <a:pt x="165" y="37"/>
                </a:lnTo>
                <a:lnTo>
                  <a:pt x="166" y="219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2" name="Text Box 24"/>
          <p:cNvSpPr txBox="1">
            <a:spLocks noChangeArrowheads="1"/>
          </p:cNvSpPr>
          <p:nvPr/>
        </p:nvSpPr>
        <p:spPr bwMode="auto">
          <a:xfrm>
            <a:off x="2478088" y="129381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7193" name="Freeform 25"/>
          <p:cNvSpPr>
            <a:spLocks noChangeArrowheads="1"/>
          </p:cNvSpPr>
          <p:nvPr/>
        </p:nvSpPr>
        <p:spPr bwMode="auto">
          <a:xfrm>
            <a:off x="1944688" y="1023938"/>
            <a:ext cx="155575" cy="457200"/>
          </a:xfrm>
          <a:custGeom>
            <a:avLst/>
            <a:gdLst>
              <a:gd name="T0" fmla="*/ 1 w 98"/>
              <a:gd name="T1" fmla="*/ 288 h 288"/>
              <a:gd name="T2" fmla="*/ 93 w 98"/>
              <a:gd name="T3" fmla="*/ 218 h 288"/>
              <a:gd name="T4" fmla="*/ 98 w 98"/>
              <a:gd name="T5" fmla="*/ 0 h 288"/>
              <a:gd name="T6" fmla="*/ 0 w 98"/>
              <a:gd name="T7" fmla="*/ 66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8">
                <a:moveTo>
                  <a:pt x="1" y="288"/>
                </a:moveTo>
                <a:lnTo>
                  <a:pt x="93" y="218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4" name="Freeform 26"/>
          <p:cNvSpPr>
            <a:spLocks noChangeArrowheads="1"/>
          </p:cNvSpPr>
          <p:nvPr/>
        </p:nvSpPr>
        <p:spPr bwMode="auto">
          <a:xfrm>
            <a:off x="1611313" y="1006475"/>
            <a:ext cx="488950" cy="125413"/>
          </a:xfrm>
          <a:custGeom>
            <a:avLst/>
            <a:gdLst>
              <a:gd name="T0" fmla="*/ 213 w 308"/>
              <a:gd name="T1" fmla="*/ 79 h 79"/>
              <a:gd name="T2" fmla="*/ 308 w 308"/>
              <a:gd name="T3" fmla="*/ 10 h 79"/>
              <a:gd name="T4" fmla="*/ 121 w 308"/>
              <a:gd name="T5" fmla="*/ 0 h 79"/>
              <a:gd name="T6" fmla="*/ 0 w 308"/>
              <a:gd name="T7" fmla="*/ 64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9">
                <a:moveTo>
                  <a:pt x="213" y="79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5" name="Freeform 27"/>
          <p:cNvSpPr>
            <a:spLocks noChangeArrowheads="1"/>
          </p:cNvSpPr>
          <p:nvPr/>
        </p:nvSpPr>
        <p:spPr bwMode="auto">
          <a:xfrm>
            <a:off x="1614488" y="1106488"/>
            <a:ext cx="336550" cy="373062"/>
          </a:xfrm>
          <a:custGeom>
            <a:avLst/>
            <a:gdLst>
              <a:gd name="T0" fmla="*/ 0 w 212"/>
              <a:gd name="T1" fmla="*/ 0 h 235"/>
              <a:gd name="T2" fmla="*/ 207 w 212"/>
              <a:gd name="T3" fmla="*/ 13 h 235"/>
              <a:gd name="T4" fmla="*/ 212 w 212"/>
              <a:gd name="T5" fmla="*/ 235 h 235"/>
              <a:gd name="T6" fmla="*/ 2 w 212"/>
              <a:gd name="T7" fmla="*/ 214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2" h="235">
                <a:moveTo>
                  <a:pt x="0" y="0"/>
                </a:moveTo>
                <a:lnTo>
                  <a:pt x="207" y="13"/>
                </a:lnTo>
                <a:lnTo>
                  <a:pt x="212" y="235"/>
                </a:lnTo>
                <a:lnTo>
                  <a:pt x="2" y="214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6" name="Freeform 28"/>
          <p:cNvSpPr>
            <a:spLocks noChangeArrowheads="1"/>
          </p:cNvSpPr>
          <p:nvPr/>
        </p:nvSpPr>
        <p:spPr bwMode="auto">
          <a:xfrm>
            <a:off x="1652588" y="1155700"/>
            <a:ext cx="254000" cy="276225"/>
          </a:xfrm>
          <a:custGeom>
            <a:avLst/>
            <a:gdLst>
              <a:gd name="T0" fmla="*/ 0 w 160"/>
              <a:gd name="T1" fmla="*/ 0 h 174"/>
              <a:gd name="T2" fmla="*/ 157 w 160"/>
              <a:gd name="T3" fmla="*/ 10 h 174"/>
              <a:gd name="T4" fmla="*/ 160 w 160"/>
              <a:gd name="T5" fmla="*/ 174 h 174"/>
              <a:gd name="T6" fmla="*/ 1 w 160"/>
              <a:gd name="T7" fmla="*/ 159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4">
                <a:moveTo>
                  <a:pt x="0" y="0"/>
                </a:moveTo>
                <a:lnTo>
                  <a:pt x="157" y="10"/>
                </a:lnTo>
                <a:lnTo>
                  <a:pt x="160" y="174"/>
                </a:lnTo>
                <a:lnTo>
                  <a:pt x="1" y="159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7" name="Text Box 29"/>
          <p:cNvSpPr txBox="1">
            <a:spLocks noChangeArrowheads="1"/>
          </p:cNvSpPr>
          <p:nvPr/>
        </p:nvSpPr>
        <p:spPr bwMode="auto">
          <a:xfrm>
            <a:off x="1973263" y="1106488"/>
            <a:ext cx="77787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E4E4E"/>
                </a:solidFill>
              </a:rPr>
              <a:t>/</a:t>
            </a:r>
          </a:p>
        </p:txBody>
      </p:sp>
      <p:sp>
        <p:nvSpPr>
          <p:cNvPr id="7198" name="Text Box 30"/>
          <p:cNvSpPr txBox="1">
            <a:spLocks noChangeArrowheads="1"/>
          </p:cNvSpPr>
          <p:nvPr/>
        </p:nvSpPr>
        <p:spPr bwMode="auto">
          <a:xfrm>
            <a:off x="1692275" y="1135063"/>
            <a:ext cx="1714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7199" name="Freeform 31"/>
          <p:cNvSpPr>
            <a:spLocks noChangeArrowheads="1"/>
          </p:cNvSpPr>
          <p:nvPr/>
        </p:nvSpPr>
        <p:spPr bwMode="auto">
          <a:xfrm>
            <a:off x="1135063" y="569913"/>
            <a:ext cx="482600" cy="96837"/>
          </a:xfrm>
          <a:custGeom>
            <a:avLst/>
            <a:gdLst>
              <a:gd name="T0" fmla="*/ 219 w 304"/>
              <a:gd name="T1" fmla="*/ 61 h 61"/>
              <a:gd name="T2" fmla="*/ 304 w 304"/>
              <a:gd name="T3" fmla="*/ 6 h 61"/>
              <a:gd name="T4" fmla="*/ 101 w 304"/>
              <a:gd name="T5" fmla="*/ 0 h 61"/>
              <a:gd name="T6" fmla="*/ 0 w 304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61">
                <a:moveTo>
                  <a:pt x="219" y="61"/>
                </a:moveTo>
                <a:lnTo>
                  <a:pt x="304" y="6"/>
                </a:lnTo>
                <a:lnTo>
                  <a:pt x="101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00" name="Freeform 32"/>
          <p:cNvSpPr>
            <a:spLocks noChangeArrowheads="1"/>
          </p:cNvSpPr>
          <p:nvPr/>
        </p:nvSpPr>
        <p:spPr bwMode="auto">
          <a:xfrm>
            <a:off x="1457325" y="5842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2 w 100"/>
              <a:gd name="T3" fmla="*/ 196 h 272"/>
              <a:gd name="T4" fmla="*/ 100 w 100"/>
              <a:gd name="T5" fmla="*/ 0 h 272"/>
              <a:gd name="T6" fmla="*/ 4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2" y="196"/>
                </a:lnTo>
                <a:lnTo>
                  <a:pt x="100" y="0"/>
                </a:lnTo>
                <a:lnTo>
                  <a:pt x="4" y="52"/>
                </a:lnTo>
                <a:close/>
              </a:path>
            </a:pathLst>
          </a:custGeom>
          <a:gradFill rotWithShape="0">
            <a:gsLst>
              <a:gs pos="0">
                <a:srgbClr val="5A5A5A"/>
              </a:gs>
              <a:gs pos="50000">
                <a:srgbClr val="DCDCDC"/>
              </a:gs>
              <a:gs pos="100000">
                <a:srgbClr val="5A5A5A"/>
              </a:gs>
            </a:gsLst>
            <a:lin ang="18900000" scaled="1"/>
          </a:gradFill>
          <a:ln w="12700">
            <a:solidFill>
              <a:srgbClr val="5A5A5A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01" name="Freeform 33"/>
          <p:cNvSpPr>
            <a:spLocks noChangeArrowheads="1"/>
          </p:cNvSpPr>
          <p:nvPr/>
        </p:nvSpPr>
        <p:spPr bwMode="auto">
          <a:xfrm>
            <a:off x="1130300" y="650875"/>
            <a:ext cx="330200" cy="365125"/>
          </a:xfrm>
          <a:custGeom>
            <a:avLst/>
            <a:gdLst>
              <a:gd name="T0" fmla="*/ 0 w 208"/>
              <a:gd name="T1" fmla="*/ 0 h 230"/>
              <a:gd name="T2" fmla="*/ 208 w 208"/>
              <a:gd name="T3" fmla="*/ 8 h 230"/>
              <a:gd name="T4" fmla="*/ 208 w 208"/>
              <a:gd name="T5" fmla="*/ 230 h 230"/>
              <a:gd name="T6" fmla="*/ 0 w 208"/>
              <a:gd name="T7" fmla="*/ 21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0">
                <a:moveTo>
                  <a:pt x="0" y="0"/>
                </a:moveTo>
                <a:lnTo>
                  <a:pt x="208" y="8"/>
                </a:lnTo>
                <a:lnTo>
                  <a:pt x="208" y="230"/>
                </a:lnTo>
                <a:lnTo>
                  <a:pt x="0" y="211"/>
                </a:lnTo>
                <a:close/>
              </a:path>
            </a:pathLst>
          </a:custGeom>
          <a:solidFill>
            <a:srgbClr val="4C4C4C"/>
          </a:solidFill>
          <a:ln w="12700">
            <a:solidFill>
              <a:srgbClr val="4C4C4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02" name="Freeform 34"/>
          <p:cNvSpPr>
            <a:spLocks noChangeArrowheads="1"/>
          </p:cNvSpPr>
          <p:nvPr/>
        </p:nvSpPr>
        <p:spPr bwMode="auto">
          <a:xfrm>
            <a:off x="1168400" y="692150"/>
            <a:ext cx="255588" cy="280988"/>
          </a:xfrm>
          <a:custGeom>
            <a:avLst/>
            <a:gdLst>
              <a:gd name="T0" fmla="*/ 0 w 161"/>
              <a:gd name="T1" fmla="*/ 0 h 177"/>
              <a:gd name="T2" fmla="*/ 161 w 161"/>
              <a:gd name="T3" fmla="*/ 8 h 177"/>
              <a:gd name="T4" fmla="*/ 161 w 161"/>
              <a:gd name="T5" fmla="*/ 177 h 177"/>
              <a:gd name="T6" fmla="*/ 0 w 161"/>
              <a:gd name="T7" fmla="*/ 161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7">
                <a:moveTo>
                  <a:pt x="0" y="0"/>
                </a:moveTo>
                <a:lnTo>
                  <a:pt x="161" y="8"/>
                </a:lnTo>
                <a:lnTo>
                  <a:pt x="161" y="177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03" name="Text Box 35"/>
          <p:cNvSpPr txBox="1">
            <a:spLocks noChangeArrowheads="1"/>
          </p:cNvSpPr>
          <p:nvPr/>
        </p:nvSpPr>
        <p:spPr bwMode="auto">
          <a:xfrm>
            <a:off x="1223963" y="676275"/>
            <a:ext cx="10795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555555"/>
                </a:solidFill>
              </a:rPr>
              <a:t>I</a:t>
            </a:r>
          </a:p>
        </p:txBody>
      </p:sp>
      <p:sp>
        <p:nvSpPr>
          <p:cNvPr id="7204" name="Freeform 36"/>
          <p:cNvSpPr>
            <a:spLocks noChangeArrowheads="1"/>
          </p:cNvSpPr>
          <p:nvPr/>
        </p:nvSpPr>
        <p:spPr bwMode="auto">
          <a:xfrm>
            <a:off x="1539875" y="584200"/>
            <a:ext cx="493713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05" name="Freeform 37"/>
          <p:cNvSpPr>
            <a:spLocks noChangeArrowheads="1"/>
          </p:cNvSpPr>
          <p:nvPr/>
        </p:nvSpPr>
        <p:spPr bwMode="auto">
          <a:xfrm>
            <a:off x="1874838" y="593725"/>
            <a:ext cx="163512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AFAFAF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06" name="Freeform 38"/>
          <p:cNvSpPr>
            <a:spLocks noChangeArrowheads="1"/>
          </p:cNvSpPr>
          <p:nvPr/>
        </p:nvSpPr>
        <p:spPr bwMode="auto">
          <a:xfrm>
            <a:off x="1530350" y="666750"/>
            <a:ext cx="354013" cy="374650"/>
          </a:xfrm>
          <a:custGeom>
            <a:avLst/>
            <a:gdLst>
              <a:gd name="T0" fmla="*/ 2 w 223"/>
              <a:gd name="T1" fmla="*/ 0 h 236"/>
              <a:gd name="T2" fmla="*/ 223 w 223"/>
              <a:gd name="T3" fmla="*/ 13 h 236"/>
              <a:gd name="T4" fmla="*/ 218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2" y="0"/>
                </a:moveTo>
                <a:lnTo>
                  <a:pt x="223" y="13"/>
                </a:lnTo>
                <a:lnTo>
                  <a:pt x="218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6E6E6E"/>
          </a:solidFill>
          <a:ln w="12700">
            <a:solidFill>
              <a:srgbClr val="6E6E6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07" name="Freeform 39"/>
          <p:cNvSpPr>
            <a:spLocks noChangeArrowheads="1"/>
          </p:cNvSpPr>
          <p:nvPr/>
        </p:nvSpPr>
        <p:spPr bwMode="auto">
          <a:xfrm>
            <a:off x="1571625" y="709613"/>
            <a:ext cx="269875" cy="290512"/>
          </a:xfrm>
          <a:custGeom>
            <a:avLst/>
            <a:gdLst>
              <a:gd name="T0" fmla="*/ 3 w 170"/>
              <a:gd name="T1" fmla="*/ 0 h 183"/>
              <a:gd name="T2" fmla="*/ 170 w 170"/>
              <a:gd name="T3" fmla="*/ 8 h 183"/>
              <a:gd name="T4" fmla="*/ 166 w 170"/>
              <a:gd name="T5" fmla="*/ 183 h 183"/>
              <a:gd name="T6" fmla="*/ 0 w 170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0" h="183">
                <a:moveTo>
                  <a:pt x="3" y="0"/>
                </a:moveTo>
                <a:lnTo>
                  <a:pt x="170" y="8"/>
                </a:lnTo>
                <a:lnTo>
                  <a:pt x="166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08" name="Text Box 40"/>
          <p:cNvSpPr txBox="1">
            <a:spLocks noChangeArrowheads="1"/>
          </p:cNvSpPr>
          <p:nvPr/>
        </p:nvSpPr>
        <p:spPr bwMode="auto">
          <a:xfrm>
            <a:off x="1611313" y="696913"/>
            <a:ext cx="185737" cy="312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7209" name="Freeform 41"/>
          <p:cNvSpPr>
            <a:spLocks noChangeArrowheads="1"/>
          </p:cNvSpPr>
          <p:nvPr/>
        </p:nvSpPr>
        <p:spPr bwMode="auto">
          <a:xfrm>
            <a:off x="1939925" y="742950"/>
            <a:ext cx="363538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4 w 229"/>
              <a:gd name="T7" fmla="*/ 222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4" y="222"/>
                </a:lnTo>
                <a:close/>
              </a:path>
            </a:pathLst>
          </a:custGeom>
          <a:solidFill>
            <a:srgbClr val="AFAFAF"/>
          </a:soli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10" name="Freeform 42"/>
          <p:cNvSpPr>
            <a:spLocks noChangeArrowheads="1"/>
          </p:cNvSpPr>
          <p:nvPr/>
        </p:nvSpPr>
        <p:spPr bwMode="auto">
          <a:xfrm>
            <a:off x="1985963" y="790575"/>
            <a:ext cx="274637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11" name="Freeform 43"/>
          <p:cNvSpPr>
            <a:spLocks noChangeArrowheads="1"/>
          </p:cNvSpPr>
          <p:nvPr/>
        </p:nvSpPr>
        <p:spPr bwMode="auto">
          <a:xfrm>
            <a:off x="1941513" y="682625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12" name="Text Box 44"/>
          <p:cNvSpPr txBox="1">
            <a:spLocks noChangeArrowheads="1"/>
          </p:cNvSpPr>
          <p:nvPr/>
        </p:nvSpPr>
        <p:spPr bwMode="auto">
          <a:xfrm>
            <a:off x="1989138" y="771525"/>
            <a:ext cx="261937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FAFAF"/>
                </a:solidFill>
              </a:rPr>
              <a:t>M</a:t>
            </a:r>
          </a:p>
        </p:txBody>
      </p:sp>
      <p:sp>
        <p:nvSpPr>
          <p:cNvPr id="7213" name="Text Box 45"/>
          <p:cNvSpPr txBox="1">
            <a:spLocks noChangeArrowheads="1"/>
          </p:cNvSpPr>
          <p:nvPr/>
        </p:nvSpPr>
        <p:spPr bwMode="auto">
          <a:xfrm>
            <a:off x="1443038" y="2211388"/>
            <a:ext cx="4333875" cy="4143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Concurrent FTP Sessions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Limitation is determined by system resources.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Using FTPD.TIMEOUT parameter may help by closing idle connections early. 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SYSLOGD.EXE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Appends to SYSLOG.MSG file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Could fill hard drive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Netscape 3.0Beta problems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Forces CD /  and most systems do not allow Anonymous user to access Root.</a:t>
            </a:r>
          </a:p>
        </p:txBody>
      </p:sp>
      <p:sp>
        <p:nvSpPr>
          <p:cNvPr id="7214" name="Text Box 46"/>
          <p:cNvSpPr txBox="1">
            <a:spLocks noChangeArrowheads="1"/>
          </p:cNvSpPr>
          <p:nvPr/>
        </p:nvSpPr>
        <p:spPr bwMode="auto">
          <a:xfrm>
            <a:off x="3040063" y="454025"/>
            <a:ext cx="3875087" cy="8350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sz="2700" b="1">
                <a:solidFill>
                  <a:srgbClr val="000000"/>
                </a:solidFill>
                <a:latin typeface="Arial MT" charset="0"/>
              </a:rPr>
              <a:t>Limitations &amp; Dependencies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5" name="Line 3"/>
          <p:cNvSpPr>
            <a:spLocks noChangeShapeType="1"/>
          </p:cNvSpPr>
          <p:nvPr/>
        </p:nvSpPr>
        <p:spPr bwMode="auto">
          <a:xfrm flipV="1">
            <a:off x="1028700" y="1443038"/>
            <a:ext cx="3175" cy="7915275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196" name="Line 4"/>
          <p:cNvSpPr>
            <a:spLocks noChangeShapeType="1"/>
          </p:cNvSpPr>
          <p:nvPr/>
        </p:nvSpPr>
        <p:spPr bwMode="auto">
          <a:xfrm flipH="1">
            <a:off x="2998788" y="1412875"/>
            <a:ext cx="3946525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197" name="Freeform 5"/>
          <p:cNvSpPr>
            <a:spLocks noChangeArrowheads="1"/>
          </p:cNvSpPr>
          <p:nvPr/>
        </p:nvSpPr>
        <p:spPr bwMode="auto">
          <a:xfrm>
            <a:off x="1192213" y="933450"/>
            <a:ext cx="147637" cy="454025"/>
          </a:xfrm>
          <a:custGeom>
            <a:avLst/>
            <a:gdLst>
              <a:gd name="T0" fmla="*/ 2 w 93"/>
              <a:gd name="T1" fmla="*/ 286 h 286"/>
              <a:gd name="T2" fmla="*/ 93 w 93"/>
              <a:gd name="T3" fmla="*/ 215 h 286"/>
              <a:gd name="T4" fmla="*/ 93 w 93"/>
              <a:gd name="T5" fmla="*/ 0 h 286"/>
              <a:gd name="T6" fmla="*/ 0 w 93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3" h="286">
                <a:moveTo>
                  <a:pt x="2" y="286"/>
                </a:moveTo>
                <a:lnTo>
                  <a:pt x="93" y="215"/>
                </a:lnTo>
                <a:lnTo>
                  <a:pt x="93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E4E4E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198" name="Freeform 6"/>
          <p:cNvSpPr>
            <a:spLocks noChangeArrowheads="1"/>
          </p:cNvSpPr>
          <p:nvPr/>
        </p:nvSpPr>
        <p:spPr bwMode="auto">
          <a:xfrm>
            <a:off x="854075" y="1009650"/>
            <a:ext cx="339725" cy="379413"/>
          </a:xfrm>
          <a:custGeom>
            <a:avLst/>
            <a:gdLst>
              <a:gd name="T0" fmla="*/ 0 w 214"/>
              <a:gd name="T1" fmla="*/ 0 h 239"/>
              <a:gd name="T2" fmla="*/ 214 w 214"/>
              <a:gd name="T3" fmla="*/ 17 h 239"/>
              <a:gd name="T4" fmla="*/ 214 w 214"/>
              <a:gd name="T5" fmla="*/ 239 h 239"/>
              <a:gd name="T6" fmla="*/ 0 w 214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39">
                <a:moveTo>
                  <a:pt x="0" y="0"/>
                </a:moveTo>
                <a:lnTo>
                  <a:pt x="214" y="17"/>
                </a:lnTo>
                <a:lnTo>
                  <a:pt x="214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E4E4E"/>
          </a:solidFill>
          <a:ln w="12700">
            <a:solidFill>
              <a:srgbClr val="4E4E4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199" name="Freeform 7"/>
          <p:cNvSpPr>
            <a:spLocks noChangeArrowheads="1"/>
          </p:cNvSpPr>
          <p:nvPr/>
        </p:nvSpPr>
        <p:spPr bwMode="auto">
          <a:xfrm>
            <a:off x="890588" y="1052513"/>
            <a:ext cx="263525" cy="288925"/>
          </a:xfrm>
          <a:custGeom>
            <a:avLst/>
            <a:gdLst>
              <a:gd name="T0" fmla="*/ 0 w 166"/>
              <a:gd name="T1" fmla="*/ 0 h 182"/>
              <a:gd name="T2" fmla="*/ 166 w 166"/>
              <a:gd name="T3" fmla="*/ 13 h 182"/>
              <a:gd name="T4" fmla="*/ 165 w 166"/>
              <a:gd name="T5" fmla="*/ 182 h 182"/>
              <a:gd name="T6" fmla="*/ 0 w 166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182">
                <a:moveTo>
                  <a:pt x="0" y="0"/>
                </a:moveTo>
                <a:lnTo>
                  <a:pt x="166" y="13"/>
                </a:lnTo>
                <a:lnTo>
                  <a:pt x="165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E4E4E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0" name="Freeform 8"/>
          <p:cNvSpPr>
            <a:spLocks noChangeArrowheads="1"/>
          </p:cNvSpPr>
          <p:nvPr/>
        </p:nvSpPr>
        <p:spPr bwMode="auto">
          <a:xfrm>
            <a:off x="857250" y="914400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1 h 74"/>
              <a:gd name="T4" fmla="*/ 118 w 304"/>
              <a:gd name="T5" fmla="*/ 0 h 74"/>
              <a:gd name="T6" fmla="*/ 0 w 304"/>
              <a:gd name="T7" fmla="*/ 59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1"/>
                </a:lnTo>
                <a:lnTo>
                  <a:pt x="118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1" name="Text Box 9"/>
          <p:cNvSpPr txBox="1">
            <a:spLocks noChangeArrowheads="1"/>
          </p:cNvSpPr>
          <p:nvPr/>
        </p:nvSpPr>
        <p:spPr bwMode="auto">
          <a:xfrm>
            <a:off x="930275" y="1039813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E4E4E"/>
                </a:solidFill>
              </a:rPr>
              <a:t>T</a:t>
            </a:r>
          </a:p>
        </p:txBody>
      </p:sp>
      <p:sp>
        <p:nvSpPr>
          <p:cNvPr id="8202" name="Freeform 10"/>
          <p:cNvSpPr>
            <a:spLocks noChangeArrowheads="1"/>
          </p:cNvSpPr>
          <p:nvPr/>
        </p:nvSpPr>
        <p:spPr bwMode="auto">
          <a:xfrm>
            <a:off x="1271588" y="939800"/>
            <a:ext cx="468312" cy="131763"/>
          </a:xfrm>
          <a:custGeom>
            <a:avLst/>
            <a:gdLst>
              <a:gd name="T0" fmla="*/ 181 w 295"/>
              <a:gd name="T1" fmla="*/ 83 h 83"/>
              <a:gd name="T2" fmla="*/ 295 w 295"/>
              <a:gd name="T3" fmla="*/ 24 h 83"/>
              <a:gd name="T4" fmla="*/ 118 w 295"/>
              <a:gd name="T5" fmla="*/ 0 h 83"/>
              <a:gd name="T6" fmla="*/ 0 w 295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5" h="83">
                <a:moveTo>
                  <a:pt x="181" y="83"/>
                </a:moveTo>
                <a:lnTo>
                  <a:pt x="295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3" name="Freeform 11"/>
          <p:cNvSpPr>
            <a:spLocks noChangeArrowheads="1"/>
          </p:cNvSpPr>
          <p:nvPr/>
        </p:nvSpPr>
        <p:spPr bwMode="auto">
          <a:xfrm>
            <a:off x="1543050" y="979488"/>
            <a:ext cx="193675" cy="423862"/>
          </a:xfrm>
          <a:custGeom>
            <a:avLst/>
            <a:gdLst>
              <a:gd name="T0" fmla="*/ 0 w 122"/>
              <a:gd name="T1" fmla="*/ 267 h 267"/>
              <a:gd name="T2" fmla="*/ 109 w 122"/>
              <a:gd name="T3" fmla="*/ 209 h 267"/>
              <a:gd name="T4" fmla="*/ 122 w 122"/>
              <a:gd name="T5" fmla="*/ 0 h 267"/>
              <a:gd name="T6" fmla="*/ 5 w 122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" h="267">
                <a:moveTo>
                  <a:pt x="0" y="267"/>
                </a:moveTo>
                <a:lnTo>
                  <a:pt x="109" y="209"/>
                </a:lnTo>
                <a:lnTo>
                  <a:pt x="122" y="0"/>
                </a:lnTo>
                <a:lnTo>
                  <a:pt x="5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6E6E6E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4" name="Freeform 12"/>
          <p:cNvSpPr>
            <a:spLocks noChangeArrowheads="1"/>
          </p:cNvSpPr>
          <p:nvPr/>
        </p:nvSpPr>
        <p:spPr bwMode="auto">
          <a:xfrm>
            <a:off x="1262063" y="1023938"/>
            <a:ext cx="290512" cy="381000"/>
          </a:xfrm>
          <a:custGeom>
            <a:avLst/>
            <a:gdLst>
              <a:gd name="T0" fmla="*/ 5 w 183"/>
              <a:gd name="T1" fmla="*/ 0 h 240"/>
              <a:gd name="T2" fmla="*/ 183 w 183"/>
              <a:gd name="T3" fmla="*/ 28 h 240"/>
              <a:gd name="T4" fmla="*/ 176 w 183"/>
              <a:gd name="T5" fmla="*/ 240 h 240"/>
              <a:gd name="T6" fmla="*/ 0 w 183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3" h="240">
                <a:moveTo>
                  <a:pt x="5" y="0"/>
                </a:moveTo>
                <a:lnTo>
                  <a:pt x="183" y="28"/>
                </a:lnTo>
                <a:lnTo>
                  <a:pt x="176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AFAFAF"/>
          </a:soli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5" name="Freeform 13"/>
          <p:cNvSpPr>
            <a:spLocks noChangeArrowheads="1"/>
          </p:cNvSpPr>
          <p:nvPr/>
        </p:nvSpPr>
        <p:spPr bwMode="auto">
          <a:xfrm>
            <a:off x="1298575" y="1069975"/>
            <a:ext cx="212725" cy="292100"/>
          </a:xfrm>
          <a:custGeom>
            <a:avLst/>
            <a:gdLst>
              <a:gd name="T0" fmla="*/ 7 w 134"/>
              <a:gd name="T1" fmla="*/ 0 h 184"/>
              <a:gd name="T2" fmla="*/ 134 w 134"/>
              <a:gd name="T3" fmla="*/ 23 h 184"/>
              <a:gd name="T4" fmla="*/ 130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7" y="0"/>
                </a:moveTo>
                <a:lnTo>
                  <a:pt x="134" y="23"/>
                </a:lnTo>
                <a:lnTo>
                  <a:pt x="130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AFAFAF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6" name="Text Box 14"/>
          <p:cNvSpPr txBox="1">
            <a:spLocks noChangeArrowheads="1"/>
          </p:cNvSpPr>
          <p:nvPr/>
        </p:nvSpPr>
        <p:spPr bwMode="auto">
          <a:xfrm>
            <a:off x="1301750" y="1050925"/>
            <a:ext cx="200025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FAFAF"/>
                </a:solidFill>
              </a:rPr>
              <a:t>C</a:t>
            </a:r>
          </a:p>
        </p:txBody>
      </p:sp>
      <p:sp>
        <p:nvSpPr>
          <p:cNvPr id="8207" name="Freeform 15"/>
          <p:cNvSpPr>
            <a:spLocks noChangeArrowheads="1"/>
          </p:cNvSpPr>
          <p:nvPr/>
        </p:nvSpPr>
        <p:spPr bwMode="auto">
          <a:xfrm>
            <a:off x="2103438" y="1016000"/>
            <a:ext cx="550862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8" name="Freeform 16"/>
          <p:cNvSpPr>
            <a:spLocks noChangeArrowheads="1"/>
          </p:cNvSpPr>
          <p:nvPr/>
        </p:nvSpPr>
        <p:spPr bwMode="auto">
          <a:xfrm>
            <a:off x="2436813" y="1054100"/>
            <a:ext cx="217487" cy="454025"/>
          </a:xfrm>
          <a:custGeom>
            <a:avLst/>
            <a:gdLst>
              <a:gd name="T0" fmla="*/ 6 w 137"/>
              <a:gd name="T1" fmla="*/ 286 h 286"/>
              <a:gd name="T2" fmla="*/ 137 w 137"/>
              <a:gd name="T3" fmla="*/ 189 h 286"/>
              <a:gd name="T4" fmla="*/ 135 w 137"/>
              <a:gd name="T5" fmla="*/ 0 h 286"/>
              <a:gd name="T6" fmla="*/ 0 w 137"/>
              <a:gd name="T7" fmla="*/ 67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6">
                <a:moveTo>
                  <a:pt x="6" y="286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9" name="Freeform 17"/>
          <p:cNvSpPr>
            <a:spLocks noChangeArrowheads="1"/>
          </p:cNvSpPr>
          <p:nvPr/>
        </p:nvSpPr>
        <p:spPr bwMode="auto">
          <a:xfrm>
            <a:off x="2100263" y="1111250"/>
            <a:ext cx="338137" cy="420688"/>
          </a:xfrm>
          <a:custGeom>
            <a:avLst/>
            <a:gdLst>
              <a:gd name="T0" fmla="*/ 0 w 213"/>
              <a:gd name="T1" fmla="*/ 0 h 265"/>
              <a:gd name="T2" fmla="*/ 213 w 213"/>
              <a:gd name="T3" fmla="*/ 31 h 265"/>
              <a:gd name="T4" fmla="*/ 213 w 213"/>
              <a:gd name="T5" fmla="*/ 265 h 265"/>
              <a:gd name="T6" fmla="*/ 0 w 213"/>
              <a:gd name="T7" fmla="*/ 227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5">
                <a:moveTo>
                  <a:pt x="0" y="0"/>
                </a:moveTo>
                <a:lnTo>
                  <a:pt x="213" y="31"/>
                </a:lnTo>
                <a:lnTo>
                  <a:pt x="213" y="265"/>
                </a:lnTo>
                <a:lnTo>
                  <a:pt x="0" y="227"/>
                </a:lnTo>
                <a:close/>
              </a:path>
            </a:pathLst>
          </a:custGeom>
          <a:solidFill>
            <a:srgbClr val="6E6E6E"/>
          </a:solidFill>
          <a:ln w="12700">
            <a:solidFill>
              <a:srgbClr val="6E6E6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0" name="Freeform 18"/>
          <p:cNvSpPr>
            <a:spLocks noChangeArrowheads="1"/>
          </p:cNvSpPr>
          <p:nvPr/>
        </p:nvSpPr>
        <p:spPr bwMode="auto">
          <a:xfrm>
            <a:off x="2139950" y="1165225"/>
            <a:ext cx="249238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2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2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1" name="Text Box 19"/>
          <p:cNvSpPr txBox="1">
            <a:spLocks noChangeArrowheads="1"/>
          </p:cNvSpPr>
          <p:nvPr/>
        </p:nvSpPr>
        <p:spPr bwMode="auto">
          <a:xfrm>
            <a:off x="2216150" y="1162050"/>
            <a:ext cx="106363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8212" name="Freeform 20"/>
          <p:cNvSpPr>
            <a:spLocks noChangeArrowheads="1"/>
          </p:cNvSpPr>
          <p:nvPr/>
        </p:nvSpPr>
        <p:spPr bwMode="auto">
          <a:xfrm>
            <a:off x="2389188" y="1109663"/>
            <a:ext cx="563562" cy="179387"/>
          </a:xfrm>
          <a:custGeom>
            <a:avLst/>
            <a:gdLst>
              <a:gd name="T0" fmla="*/ 219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4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19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3" name="Freeform 21"/>
          <p:cNvSpPr>
            <a:spLocks noChangeArrowheads="1"/>
          </p:cNvSpPr>
          <p:nvPr/>
        </p:nvSpPr>
        <p:spPr bwMode="auto">
          <a:xfrm>
            <a:off x="2735263" y="11668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4" name="Freeform 22"/>
          <p:cNvSpPr>
            <a:spLocks noChangeArrowheads="1"/>
          </p:cNvSpPr>
          <p:nvPr/>
        </p:nvSpPr>
        <p:spPr bwMode="auto">
          <a:xfrm>
            <a:off x="2389188" y="1216025"/>
            <a:ext cx="347662" cy="454025"/>
          </a:xfrm>
          <a:custGeom>
            <a:avLst/>
            <a:gdLst>
              <a:gd name="T0" fmla="*/ 0 w 219"/>
              <a:gd name="T1" fmla="*/ 0 h 286"/>
              <a:gd name="T2" fmla="*/ 217 w 219"/>
              <a:gd name="T3" fmla="*/ 45 h 286"/>
              <a:gd name="T4" fmla="*/ 219 w 219"/>
              <a:gd name="T5" fmla="*/ 286 h 286"/>
              <a:gd name="T6" fmla="*/ 2 w 219"/>
              <a:gd name="T7" fmla="*/ 23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6">
                <a:moveTo>
                  <a:pt x="0" y="0"/>
                </a:moveTo>
                <a:lnTo>
                  <a:pt x="217" y="45"/>
                </a:lnTo>
                <a:lnTo>
                  <a:pt x="219" y="286"/>
                </a:lnTo>
                <a:lnTo>
                  <a:pt x="2" y="236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5" name="Freeform 23"/>
          <p:cNvSpPr>
            <a:spLocks noChangeArrowheads="1"/>
          </p:cNvSpPr>
          <p:nvPr/>
        </p:nvSpPr>
        <p:spPr bwMode="auto">
          <a:xfrm>
            <a:off x="2430463" y="1265238"/>
            <a:ext cx="263525" cy="347662"/>
          </a:xfrm>
          <a:custGeom>
            <a:avLst/>
            <a:gdLst>
              <a:gd name="T0" fmla="*/ 0 w 166"/>
              <a:gd name="T1" fmla="*/ 0 h 219"/>
              <a:gd name="T2" fmla="*/ 165 w 166"/>
              <a:gd name="T3" fmla="*/ 37 h 219"/>
              <a:gd name="T4" fmla="*/ 166 w 166"/>
              <a:gd name="T5" fmla="*/ 219 h 219"/>
              <a:gd name="T6" fmla="*/ 2 w 166"/>
              <a:gd name="T7" fmla="*/ 184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19">
                <a:moveTo>
                  <a:pt x="0" y="0"/>
                </a:moveTo>
                <a:lnTo>
                  <a:pt x="165" y="37"/>
                </a:lnTo>
                <a:lnTo>
                  <a:pt x="166" y="219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6" name="Text Box 24"/>
          <p:cNvSpPr txBox="1">
            <a:spLocks noChangeArrowheads="1"/>
          </p:cNvSpPr>
          <p:nvPr/>
        </p:nvSpPr>
        <p:spPr bwMode="auto">
          <a:xfrm>
            <a:off x="2478088" y="129381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8217" name="Freeform 25"/>
          <p:cNvSpPr>
            <a:spLocks noChangeArrowheads="1"/>
          </p:cNvSpPr>
          <p:nvPr/>
        </p:nvSpPr>
        <p:spPr bwMode="auto">
          <a:xfrm>
            <a:off x="1944688" y="1023938"/>
            <a:ext cx="155575" cy="457200"/>
          </a:xfrm>
          <a:custGeom>
            <a:avLst/>
            <a:gdLst>
              <a:gd name="T0" fmla="*/ 1 w 98"/>
              <a:gd name="T1" fmla="*/ 288 h 288"/>
              <a:gd name="T2" fmla="*/ 93 w 98"/>
              <a:gd name="T3" fmla="*/ 218 h 288"/>
              <a:gd name="T4" fmla="*/ 98 w 98"/>
              <a:gd name="T5" fmla="*/ 0 h 288"/>
              <a:gd name="T6" fmla="*/ 0 w 98"/>
              <a:gd name="T7" fmla="*/ 66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8">
                <a:moveTo>
                  <a:pt x="1" y="288"/>
                </a:moveTo>
                <a:lnTo>
                  <a:pt x="93" y="218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8" name="Freeform 26"/>
          <p:cNvSpPr>
            <a:spLocks noChangeArrowheads="1"/>
          </p:cNvSpPr>
          <p:nvPr/>
        </p:nvSpPr>
        <p:spPr bwMode="auto">
          <a:xfrm>
            <a:off x="1611313" y="1006475"/>
            <a:ext cx="488950" cy="125413"/>
          </a:xfrm>
          <a:custGeom>
            <a:avLst/>
            <a:gdLst>
              <a:gd name="T0" fmla="*/ 213 w 308"/>
              <a:gd name="T1" fmla="*/ 79 h 79"/>
              <a:gd name="T2" fmla="*/ 308 w 308"/>
              <a:gd name="T3" fmla="*/ 10 h 79"/>
              <a:gd name="T4" fmla="*/ 121 w 308"/>
              <a:gd name="T5" fmla="*/ 0 h 79"/>
              <a:gd name="T6" fmla="*/ 0 w 308"/>
              <a:gd name="T7" fmla="*/ 64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9">
                <a:moveTo>
                  <a:pt x="213" y="79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9" name="Freeform 27"/>
          <p:cNvSpPr>
            <a:spLocks noChangeArrowheads="1"/>
          </p:cNvSpPr>
          <p:nvPr/>
        </p:nvSpPr>
        <p:spPr bwMode="auto">
          <a:xfrm>
            <a:off x="1614488" y="1106488"/>
            <a:ext cx="336550" cy="373062"/>
          </a:xfrm>
          <a:custGeom>
            <a:avLst/>
            <a:gdLst>
              <a:gd name="T0" fmla="*/ 0 w 212"/>
              <a:gd name="T1" fmla="*/ 0 h 235"/>
              <a:gd name="T2" fmla="*/ 207 w 212"/>
              <a:gd name="T3" fmla="*/ 13 h 235"/>
              <a:gd name="T4" fmla="*/ 212 w 212"/>
              <a:gd name="T5" fmla="*/ 235 h 235"/>
              <a:gd name="T6" fmla="*/ 2 w 212"/>
              <a:gd name="T7" fmla="*/ 214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2" h="235">
                <a:moveTo>
                  <a:pt x="0" y="0"/>
                </a:moveTo>
                <a:lnTo>
                  <a:pt x="207" y="13"/>
                </a:lnTo>
                <a:lnTo>
                  <a:pt x="212" y="235"/>
                </a:lnTo>
                <a:lnTo>
                  <a:pt x="2" y="214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0" name="Freeform 28"/>
          <p:cNvSpPr>
            <a:spLocks noChangeArrowheads="1"/>
          </p:cNvSpPr>
          <p:nvPr/>
        </p:nvSpPr>
        <p:spPr bwMode="auto">
          <a:xfrm>
            <a:off x="1652588" y="1155700"/>
            <a:ext cx="254000" cy="276225"/>
          </a:xfrm>
          <a:custGeom>
            <a:avLst/>
            <a:gdLst>
              <a:gd name="T0" fmla="*/ 0 w 160"/>
              <a:gd name="T1" fmla="*/ 0 h 174"/>
              <a:gd name="T2" fmla="*/ 157 w 160"/>
              <a:gd name="T3" fmla="*/ 10 h 174"/>
              <a:gd name="T4" fmla="*/ 160 w 160"/>
              <a:gd name="T5" fmla="*/ 174 h 174"/>
              <a:gd name="T6" fmla="*/ 1 w 160"/>
              <a:gd name="T7" fmla="*/ 159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4">
                <a:moveTo>
                  <a:pt x="0" y="0"/>
                </a:moveTo>
                <a:lnTo>
                  <a:pt x="157" y="10"/>
                </a:lnTo>
                <a:lnTo>
                  <a:pt x="160" y="174"/>
                </a:lnTo>
                <a:lnTo>
                  <a:pt x="1" y="159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1" name="Text Box 29"/>
          <p:cNvSpPr txBox="1">
            <a:spLocks noChangeArrowheads="1"/>
          </p:cNvSpPr>
          <p:nvPr/>
        </p:nvSpPr>
        <p:spPr bwMode="auto">
          <a:xfrm>
            <a:off x="1973263" y="1106488"/>
            <a:ext cx="77787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E4E4E"/>
                </a:solidFill>
              </a:rPr>
              <a:t>/</a:t>
            </a:r>
          </a:p>
        </p:txBody>
      </p:sp>
      <p:sp>
        <p:nvSpPr>
          <p:cNvPr id="8222" name="Text Box 30"/>
          <p:cNvSpPr txBox="1">
            <a:spLocks noChangeArrowheads="1"/>
          </p:cNvSpPr>
          <p:nvPr/>
        </p:nvSpPr>
        <p:spPr bwMode="auto">
          <a:xfrm>
            <a:off x="1692275" y="1135063"/>
            <a:ext cx="1714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8223" name="Freeform 31"/>
          <p:cNvSpPr>
            <a:spLocks noChangeArrowheads="1"/>
          </p:cNvSpPr>
          <p:nvPr/>
        </p:nvSpPr>
        <p:spPr bwMode="auto">
          <a:xfrm>
            <a:off x="1135063" y="569913"/>
            <a:ext cx="482600" cy="96837"/>
          </a:xfrm>
          <a:custGeom>
            <a:avLst/>
            <a:gdLst>
              <a:gd name="T0" fmla="*/ 219 w 304"/>
              <a:gd name="T1" fmla="*/ 61 h 61"/>
              <a:gd name="T2" fmla="*/ 304 w 304"/>
              <a:gd name="T3" fmla="*/ 6 h 61"/>
              <a:gd name="T4" fmla="*/ 101 w 304"/>
              <a:gd name="T5" fmla="*/ 0 h 61"/>
              <a:gd name="T6" fmla="*/ 0 w 304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61">
                <a:moveTo>
                  <a:pt x="219" y="61"/>
                </a:moveTo>
                <a:lnTo>
                  <a:pt x="304" y="6"/>
                </a:lnTo>
                <a:lnTo>
                  <a:pt x="101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4" name="Freeform 32"/>
          <p:cNvSpPr>
            <a:spLocks noChangeArrowheads="1"/>
          </p:cNvSpPr>
          <p:nvPr/>
        </p:nvSpPr>
        <p:spPr bwMode="auto">
          <a:xfrm>
            <a:off x="1457325" y="5842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2 w 100"/>
              <a:gd name="T3" fmla="*/ 196 h 272"/>
              <a:gd name="T4" fmla="*/ 100 w 100"/>
              <a:gd name="T5" fmla="*/ 0 h 272"/>
              <a:gd name="T6" fmla="*/ 4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2" y="196"/>
                </a:lnTo>
                <a:lnTo>
                  <a:pt x="100" y="0"/>
                </a:lnTo>
                <a:lnTo>
                  <a:pt x="4" y="52"/>
                </a:lnTo>
                <a:close/>
              </a:path>
            </a:pathLst>
          </a:custGeom>
          <a:gradFill rotWithShape="0">
            <a:gsLst>
              <a:gs pos="0">
                <a:srgbClr val="5A5A5A"/>
              </a:gs>
              <a:gs pos="50000">
                <a:srgbClr val="DCDCDC"/>
              </a:gs>
              <a:gs pos="100000">
                <a:srgbClr val="5A5A5A"/>
              </a:gs>
            </a:gsLst>
            <a:lin ang="18900000" scaled="1"/>
          </a:gradFill>
          <a:ln w="12700">
            <a:solidFill>
              <a:srgbClr val="5A5A5A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5" name="Freeform 33"/>
          <p:cNvSpPr>
            <a:spLocks noChangeArrowheads="1"/>
          </p:cNvSpPr>
          <p:nvPr/>
        </p:nvSpPr>
        <p:spPr bwMode="auto">
          <a:xfrm>
            <a:off x="1130300" y="650875"/>
            <a:ext cx="330200" cy="365125"/>
          </a:xfrm>
          <a:custGeom>
            <a:avLst/>
            <a:gdLst>
              <a:gd name="T0" fmla="*/ 0 w 208"/>
              <a:gd name="T1" fmla="*/ 0 h 230"/>
              <a:gd name="T2" fmla="*/ 208 w 208"/>
              <a:gd name="T3" fmla="*/ 8 h 230"/>
              <a:gd name="T4" fmla="*/ 208 w 208"/>
              <a:gd name="T5" fmla="*/ 230 h 230"/>
              <a:gd name="T6" fmla="*/ 0 w 208"/>
              <a:gd name="T7" fmla="*/ 21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0">
                <a:moveTo>
                  <a:pt x="0" y="0"/>
                </a:moveTo>
                <a:lnTo>
                  <a:pt x="208" y="8"/>
                </a:lnTo>
                <a:lnTo>
                  <a:pt x="208" y="230"/>
                </a:lnTo>
                <a:lnTo>
                  <a:pt x="0" y="211"/>
                </a:lnTo>
                <a:close/>
              </a:path>
            </a:pathLst>
          </a:custGeom>
          <a:solidFill>
            <a:srgbClr val="4C4C4C"/>
          </a:solidFill>
          <a:ln w="12700">
            <a:solidFill>
              <a:srgbClr val="4C4C4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6" name="Freeform 34"/>
          <p:cNvSpPr>
            <a:spLocks noChangeArrowheads="1"/>
          </p:cNvSpPr>
          <p:nvPr/>
        </p:nvSpPr>
        <p:spPr bwMode="auto">
          <a:xfrm>
            <a:off x="1168400" y="692150"/>
            <a:ext cx="255588" cy="280988"/>
          </a:xfrm>
          <a:custGeom>
            <a:avLst/>
            <a:gdLst>
              <a:gd name="T0" fmla="*/ 0 w 161"/>
              <a:gd name="T1" fmla="*/ 0 h 177"/>
              <a:gd name="T2" fmla="*/ 161 w 161"/>
              <a:gd name="T3" fmla="*/ 8 h 177"/>
              <a:gd name="T4" fmla="*/ 161 w 161"/>
              <a:gd name="T5" fmla="*/ 177 h 177"/>
              <a:gd name="T6" fmla="*/ 0 w 161"/>
              <a:gd name="T7" fmla="*/ 161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7">
                <a:moveTo>
                  <a:pt x="0" y="0"/>
                </a:moveTo>
                <a:lnTo>
                  <a:pt x="161" y="8"/>
                </a:lnTo>
                <a:lnTo>
                  <a:pt x="161" y="177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7" name="Text Box 35"/>
          <p:cNvSpPr txBox="1">
            <a:spLocks noChangeArrowheads="1"/>
          </p:cNvSpPr>
          <p:nvPr/>
        </p:nvSpPr>
        <p:spPr bwMode="auto">
          <a:xfrm>
            <a:off x="1223963" y="676275"/>
            <a:ext cx="10795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555555"/>
                </a:solidFill>
              </a:rPr>
              <a:t>I</a:t>
            </a:r>
          </a:p>
        </p:txBody>
      </p:sp>
      <p:sp>
        <p:nvSpPr>
          <p:cNvPr id="8228" name="Freeform 36"/>
          <p:cNvSpPr>
            <a:spLocks noChangeArrowheads="1"/>
          </p:cNvSpPr>
          <p:nvPr/>
        </p:nvSpPr>
        <p:spPr bwMode="auto">
          <a:xfrm>
            <a:off x="1539875" y="584200"/>
            <a:ext cx="493713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9" name="Freeform 37"/>
          <p:cNvSpPr>
            <a:spLocks noChangeArrowheads="1"/>
          </p:cNvSpPr>
          <p:nvPr/>
        </p:nvSpPr>
        <p:spPr bwMode="auto">
          <a:xfrm>
            <a:off x="1874838" y="593725"/>
            <a:ext cx="163512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AFAFAF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0" name="Freeform 38"/>
          <p:cNvSpPr>
            <a:spLocks noChangeArrowheads="1"/>
          </p:cNvSpPr>
          <p:nvPr/>
        </p:nvSpPr>
        <p:spPr bwMode="auto">
          <a:xfrm>
            <a:off x="1530350" y="666750"/>
            <a:ext cx="354013" cy="374650"/>
          </a:xfrm>
          <a:custGeom>
            <a:avLst/>
            <a:gdLst>
              <a:gd name="T0" fmla="*/ 2 w 223"/>
              <a:gd name="T1" fmla="*/ 0 h 236"/>
              <a:gd name="T2" fmla="*/ 223 w 223"/>
              <a:gd name="T3" fmla="*/ 13 h 236"/>
              <a:gd name="T4" fmla="*/ 218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2" y="0"/>
                </a:moveTo>
                <a:lnTo>
                  <a:pt x="223" y="13"/>
                </a:lnTo>
                <a:lnTo>
                  <a:pt x="218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6E6E6E"/>
          </a:solidFill>
          <a:ln w="12700">
            <a:solidFill>
              <a:srgbClr val="6E6E6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1" name="Freeform 39"/>
          <p:cNvSpPr>
            <a:spLocks noChangeArrowheads="1"/>
          </p:cNvSpPr>
          <p:nvPr/>
        </p:nvSpPr>
        <p:spPr bwMode="auto">
          <a:xfrm>
            <a:off x="1571625" y="709613"/>
            <a:ext cx="269875" cy="290512"/>
          </a:xfrm>
          <a:custGeom>
            <a:avLst/>
            <a:gdLst>
              <a:gd name="T0" fmla="*/ 3 w 170"/>
              <a:gd name="T1" fmla="*/ 0 h 183"/>
              <a:gd name="T2" fmla="*/ 170 w 170"/>
              <a:gd name="T3" fmla="*/ 8 h 183"/>
              <a:gd name="T4" fmla="*/ 166 w 170"/>
              <a:gd name="T5" fmla="*/ 183 h 183"/>
              <a:gd name="T6" fmla="*/ 0 w 170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0" h="183">
                <a:moveTo>
                  <a:pt x="3" y="0"/>
                </a:moveTo>
                <a:lnTo>
                  <a:pt x="170" y="8"/>
                </a:lnTo>
                <a:lnTo>
                  <a:pt x="166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2" name="Text Box 40"/>
          <p:cNvSpPr txBox="1">
            <a:spLocks noChangeArrowheads="1"/>
          </p:cNvSpPr>
          <p:nvPr/>
        </p:nvSpPr>
        <p:spPr bwMode="auto">
          <a:xfrm>
            <a:off x="1611313" y="696913"/>
            <a:ext cx="185737" cy="312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8233" name="Freeform 41"/>
          <p:cNvSpPr>
            <a:spLocks noChangeArrowheads="1"/>
          </p:cNvSpPr>
          <p:nvPr/>
        </p:nvSpPr>
        <p:spPr bwMode="auto">
          <a:xfrm>
            <a:off x="1939925" y="742950"/>
            <a:ext cx="363538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4 w 229"/>
              <a:gd name="T7" fmla="*/ 222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4" y="222"/>
                </a:lnTo>
                <a:close/>
              </a:path>
            </a:pathLst>
          </a:custGeom>
          <a:solidFill>
            <a:srgbClr val="AFAFAF"/>
          </a:soli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4" name="Freeform 42"/>
          <p:cNvSpPr>
            <a:spLocks noChangeArrowheads="1"/>
          </p:cNvSpPr>
          <p:nvPr/>
        </p:nvSpPr>
        <p:spPr bwMode="auto">
          <a:xfrm>
            <a:off x="1985963" y="790575"/>
            <a:ext cx="274637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5" name="Freeform 43"/>
          <p:cNvSpPr>
            <a:spLocks noChangeArrowheads="1"/>
          </p:cNvSpPr>
          <p:nvPr/>
        </p:nvSpPr>
        <p:spPr bwMode="auto">
          <a:xfrm>
            <a:off x="1941513" y="682625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6" name="Text Box 44"/>
          <p:cNvSpPr txBox="1">
            <a:spLocks noChangeArrowheads="1"/>
          </p:cNvSpPr>
          <p:nvPr/>
        </p:nvSpPr>
        <p:spPr bwMode="auto">
          <a:xfrm>
            <a:off x="1989138" y="771525"/>
            <a:ext cx="261937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FAFAF"/>
                </a:solidFill>
              </a:rPr>
              <a:t>M</a:t>
            </a:r>
          </a:p>
        </p:txBody>
      </p:sp>
      <p:sp>
        <p:nvSpPr>
          <p:cNvPr id="8237" name="Text Box 45"/>
          <p:cNvSpPr txBox="1">
            <a:spLocks noChangeArrowheads="1"/>
          </p:cNvSpPr>
          <p:nvPr/>
        </p:nvSpPr>
        <p:spPr bwMode="auto">
          <a:xfrm>
            <a:off x="1443038" y="2211388"/>
            <a:ext cx="4333875" cy="41068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Installed files that make up this function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\tcpip\BIN\FTPD.EXE   Main process which listens for Client connections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\tcpip\BIN\FTPDC.EXE  Actual FTP Server that handles the Client session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\mptn\ETC\TRUSERS Configuration file that defines the user, password, and directory access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\tcpip\BIN\SYSLOGD.EXE not part of FTPD but is used for logging.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Migration/Compatibility Issues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Fully compatible with previous TRUSERS file.  </a:t>
            </a:r>
          </a:p>
        </p:txBody>
      </p:sp>
      <p:sp>
        <p:nvSpPr>
          <p:cNvPr id="8238" name="Text Box 46"/>
          <p:cNvSpPr txBox="1">
            <a:spLocks noChangeArrowheads="1"/>
          </p:cNvSpPr>
          <p:nvPr/>
        </p:nvSpPr>
        <p:spPr bwMode="auto">
          <a:xfrm>
            <a:off x="3040063" y="454025"/>
            <a:ext cx="3875087" cy="8350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sz="2700" b="1">
                <a:solidFill>
                  <a:srgbClr val="000000"/>
                </a:solidFill>
                <a:latin typeface="Arial MT" charset="0"/>
              </a:rPr>
              <a:t>Installation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9" name="Line 3"/>
          <p:cNvSpPr>
            <a:spLocks noChangeShapeType="1"/>
          </p:cNvSpPr>
          <p:nvPr/>
        </p:nvSpPr>
        <p:spPr bwMode="auto">
          <a:xfrm flipV="1">
            <a:off x="1028700" y="1443038"/>
            <a:ext cx="3175" cy="7915275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0" name="Line 4"/>
          <p:cNvSpPr>
            <a:spLocks noChangeShapeType="1"/>
          </p:cNvSpPr>
          <p:nvPr/>
        </p:nvSpPr>
        <p:spPr bwMode="auto">
          <a:xfrm flipH="1">
            <a:off x="2998788" y="1412875"/>
            <a:ext cx="3946525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1" name="Freeform 5"/>
          <p:cNvSpPr>
            <a:spLocks noChangeArrowheads="1"/>
          </p:cNvSpPr>
          <p:nvPr/>
        </p:nvSpPr>
        <p:spPr bwMode="auto">
          <a:xfrm>
            <a:off x="1192213" y="933450"/>
            <a:ext cx="147637" cy="454025"/>
          </a:xfrm>
          <a:custGeom>
            <a:avLst/>
            <a:gdLst>
              <a:gd name="T0" fmla="*/ 2 w 93"/>
              <a:gd name="T1" fmla="*/ 286 h 286"/>
              <a:gd name="T2" fmla="*/ 93 w 93"/>
              <a:gd name="T3" fmla="*/ 215 h 286"/>
              <a:gd name="T4" fmla="*/ 93 w 93"/>
              <a:gd name="T5" fmla="*/ 0 h 286"/>
              <a:gd name="T6" fmla="*/ 0 w 93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3" h="286">
                <a:moveTo>
                  <a:pt x="2" y="286"/>
                </a:moveTo>
                <a:lnTo>
                  <a:pt x="93" y="215"/>
                </a:lnTo>
                <a:lnTo>
                  <a:pt x="93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E4E4E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2" name="Freeform 6"/>
          <p:cNvSpPr>
            <a:spLocks noChangeArrowheads="1"/>
          </p:cNvSpPr>
          <p:nvPr/>
        </p:nvSpPr>
        <p:spPr bwMode="auto">
          <a:xfrm>
            <a:off x="854075" y="1009650"/>
            <a:ext cx="339725" cy="379413"/>
          </a:xfrm>
          <a:custGeom>
            <a:avLst/>
            <a:gdLst>
              <a:gd name="T0" fmla="*/ 0 w 214"/>
              <a:gd name="T1" fmla="*/ 0 h 239"/>
              <a:gd name="T2" fmla="*/ 214 w 214"/>
              <a:gd name="T3" fmla="*/ 17 h 239"/>
              <a:gd name="T4" fmla="*/ 214 w 214"/>
              <a:gd name="T5" fmla="*/ 239 h 239"/>
              <a:gd name="T6" fmla="*/ 0 w 214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39">
                <a:moveTo>
                  <a:pt x="0" y="0"/>
                </a:moveTo>
                <a:lnTo>
                  <a:pt x="214" y="17"/>
                </a:lnTo>
                <a:lnTo>
                  <a:pt x="214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E4E4E"/>
          </a:solidFill>
          <a:ln w="12700">
            <a:solidFill>
              <a:srgbClr val="4E4E4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3" name="Freeform 7"/>
          <p:cNvSpPr>
            <a:spLocks noChangeArrowheads="1"/>
          </p:cNvSpPr>
          <p:nvPr/>
        </p:nvSpPr>
        <p:spPr bwMode="auto">
          <a:xfrm>
            <a:off x="890588" y="1052513"/>
            <a:ext cx="263525" cy="288925"/>
          </a:xfrm>
          <a:custGeom>
            <a:avLst/>
            <a:gdLst>
              <a:gd name="T0" fmla="*/ 0 w 166"/>
              <a:gd name="T1" fmla="*/ 0 h 182"/>
              <a:gd name="T2" fmla="*/ 166 w 166"/>
              <a:gd name="T3" fmla="*/ 13 h 182"/>
              <a:gd name="T4" fmla="*/ 165 w 166"/>
              <a:gd name="T5" fmla="*/ 182 h 182"/>
              <a:gd name="T6" fmla="*/ 0 w 166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182">
                <a:moveTo>
                  <a:pt x="0" y="0"/>
                </a:moveTo>
                <a:lnTo>
                  <a:pt x="166" y="13"/>
                </a:lnTo>
                <a:lnTo>
                  <a:pt x="165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E4E4E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4" name="Freeform 8"/>
          <p:cNvSpPr>
            <a:spLocks noChangeArrowheads="1"/>
          </p:cNvSpPr>
          <p:nvPr/>
        </p:nvSpPr>
        <p:spPr bwMode="auto">
          <a:xfrm>
            <a:off x="857250" y="914400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1 h 74"/>
              <a:gd name="T4" fmla="*/ 118 w 304"/>
              <a:gd name="T5" fmla="*/ 0 h 74"/>
              <a:gd name="T6" fmla="*/ 0 w 304"/>
              <a:gd name="T7" fmla="*/ 59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1"/>
                </a:lnTo>
                <a:lnTo>
                  <a:pt x="118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5" name="Text Box 9"/>
          <p:cNvSpPr txBox="1">
            <a:spLocks noChangeArrowheads="1"/>
          </p:cNvSpPr>
          <p:nvPr/>
        </p:nvSpPr>
        <p:spPr bwMode="auto">
          <a:xfrm>
            <a:off x="930275" y="1039813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E4E4E"/>
                </a:solidFill>
              </a:rPr>
              <a:t>T</a:t>
            </a:r>
          </a:p>
        </p:txBody>
      </p:sp>
      <p:sp>
        <p:nvSpPr>
          <p:cNvPr id="9226" name="Freeform 10"/>
          <p:cNvSpPr>
            <a:spLocks noChangeArrowheads="1"/>
          </p:cNvSpPr>
          <p:nvPr/>
        </p:nvSpPr>
        <p:spPr bwMode="auto">
          <a:xfrm>
            <a:off x="1271588" y="939800"/>
            <a:ext cx="468312" cy="131763"/>
          </a:xfrm>
          <a:custGeom>
            <a:avLst/>
            <a:gdLst>
              <a:gd name="T0" fmla="*/ 181 w 295"/>
              <a:gd name="T1" fmla="*/ 83 h 83"/>
              <a:gd name="T2" fmla="*/ 295 w 295"/>
              <a:gd name="T3" fmla="*/ 24 h 83"/>
              <a:gd name="T4" fmla="*/ 118 w 295"/>
              <a:gd name="T5" fmla="*/ 0 h 83"/>
              <a:gd name="T6" fmla="*/ 0 w 295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5" h="83">
                <a:moveTo>
                  <a:pt x="181" y="83"/>
                </a:moveTo>
                <a:lnTo>
                  <a:pt x="295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7" name="Freeform 11"/>
          <p:cNvSpPr>
            <a:spLocks noChangeArrowheads="1"/>
          </p:cNvSpPr>
          <p:nvPr/>
        </p:nvSpPr>
        <p:spPr bwMode="auto">
          <a:xfrm>
            <a:off x="1543050" y="979488"/>
            <a:ext cx="193675" cy="423862"/>
          </a:xfrm>
          <a:custGeom>
            <a:avLst/>
            <a:gdLst>
              <a:gd name="T0" fmla="*/ 0 w 122"/>
              <a:gd name="T1" fmla="*/ 267 h 267"/>
              <a:gd name="T2" fmla="*/ 109 w 122"/>
              <a:gd name="T3" fmla="*/ 209 h 267"/>
              <a:gd name="T4" fmla="*/ 122 w 122"/>
              <a:gd name="T5" fmla="*/ 0 h 267"/>
              <a:gd name="T6" fmla="*/ 5 w 122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" h="267">
                <a:moveTo>
                  <a:pt x="0" y="267"/>
                </a:moveTo>
                <a:lnTo>
                  <a:pt x="109" y="209"/>
                </a:lnTo>
                <a:lnTo>
                  <a:pt x="122" y="0"/>
                </a:lnTo>
                <a:lnTo>
                  <a:pt x="5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6E6E6E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8" name="Freeform 12"/>
          <p:cNvSpPr>
            <a:spLocks noChangeArrowheads="1"/>
          </p:cNvSpPr>
          <p:nvPr/>
        </p:nvSpPr>
        <p:spPr bwMode="auto">
          <a:xfrm>
            <a:off x="1262063" y="1023938"/>
            <a:ext cx="290512" cy="381000"/>
          </a:xfrm>
          <a:custGeom>
            <a:avLst/>
            <a:gdLst>
              <a:gd name="T0" fmla="*/ 5 w 183"/>
              <a:gd name="T1" fmla="*/ 0 h 240"/>
              <a:gd name="T2" fmla="*/ 183 w 183"/>
              <a:gd name="T3" fmla="*/ 28 h 240"/>
              <a:gd name="T4" fmla="*/ 176 w 183"/>
              <a:gd name="T5" fmla="*/ 240 h 240"/>
              <a:gd name="T6" fmla="*/ 0 w 183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3" h="240">
                <a:moveTo>
                  <a:pt x="5" y="0"/>
                </a:moveTo>
                <a:lnTo>
                  <a:pt x="183" y="28"/>
                </a:lnTo>
                <a:lnTo>
                  <a:pt x="176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AFAFAF"/>
          </a:soli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9" name="Freeform 13"/>
          <p:cNvSpPr>
            <a:spLocks noChangeArrowheads="1"/>
          </p:cNvSpPr>
          <p:nvPr/>
        </p:nvSpPr>
        <p:spPr bwMode="auto">
          <a:xfrm>
            <a:off x="1298575" y="1069975"/>
            <a:ext cx="212725" cy="292100"/>
          </a:xfrm>
          <a:custGeom>
            <a:avLst/>
            <a:gdLst>
              <a:gd name="T0" fmla="*/ 7 w 134"/>
              <a:gd name="T1" fmla="*/ 0 h 184"/>
              <a:gd name="T2" fmla="*/ 134 w 134"/>
              <a:gd name="T3" fmla="*/ 23 h 184"/>
              <a:gd name="T4" fmla="*/ 130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7" y="0"/>
                </a:moveTo>
                <a:lnTo>
                  <a:pt x="134" y="23"/>
                </a:lnTo>
                <a:lnTo>
                  <a:pt x="130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AFAFAF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0" name="Text Box 14"/>
          <p:cNvSpPr txBox="1">
            <a:spLocks noChangeArrowheads="1"/>
          </p:cNvSpPr>
          <p:nvPr/>
        </p:nvSpPr>
        <p:spPr bwMode="auto">
          <a:xfrm>
            <a:off x="1301750" y="1050925"/>
            <a:ext cx="200025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FAFAF"/>
                </a:solidFill>
              </a:rPr>
              <a:t>C</a:t>
            </a:r>
          </a:p>
        </p:txBody>
      </p:sp>
      <p:sp>
        <p:nvSpPr>
          <p:cNvPr id="9231" name="Freeform 15"/>
          <p:cNvSpPr>
            <a:spLocks noChangeArrowheads="1"/>
          </p:cNvSpPr>
          <p:nvPr/>
        </p:nvSpPr>
        <p:spPr bwMode="auto">
          <a:xfrm>
            <a:off x="2103438" y="1016000"/>
            <a:ext cx="550862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2" name="Freeform 16"/>
          <p:cNvSpPr>
            <a:spLocks noChangeArrowheads="1"/>
          </p:cNvSpPr>
          <p:nvPr/>
        </p:nvSpPr>
        <p:spPr bwMode="auto">
          <a:xfrm>
            <a:off x="2436813" y="1054100"/>
            <a:ext cx="217487" cy="454025"/>
          </a:xfrm>
          <a:custGeom>
            <a:avLst/>
            <a:gdLst>
              <a:gd name="T0" fmla="*/ 6 w 137"/>
              <a:gd name="T1" fmla="*/ 286 h 286"/>
              <a:gd name="T2" fmla="*/ 137 w 137"/>
              <a:gd name="T3" fmla="*/ 189 h 286"/>
              <a:gd name="T4" fmla="*/ 135 w 137"/>
              <a:gd name="T5" fmla="*/ 0 h 286"/>
              <a:gd name="T6" fmla="*/ 0 w 137"/>
              <a:gd name="T7" fmla="*/ 67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6">
                <a:moveTo>
                  <a:pt x="6" y="286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3" name="Freeform 17"/>
          <p:cNvSpPr>
            <a:spLocks noChangeArrowheads="1"/>
          </p:cNvSpPr>
          <p:nvPr/>
        </p:nvSpPr>
        <p:spPr bwMode="auto">
          <a:xfrm>
            <a:off x="2100263" y="1111250"/>
            <a:ext cx="338137" cy="420688"/>
          </a:xfrm>
          <a:custGeom>
            <a:avLst/>
            <a:gdLst>
              <a:gd name="T0" fmla="*/ 0 w 213"/>
              <a:gd name="T1" fmla="*/ 0 h 265"/>
              <a:gd name="T2" fmla="*/ 213 w 213"/>
              <a:gd name="T3" fmla="*/ 31 h 265"/>
              <a:gd name="T4" fmla="*/ 213 w 213"/>
              <a:gd name="T5" fmla="*/ 265 h 265"/>
              <a:gd name="T6" fmla="*/ 0 w 213"/>
              <a:gd name="T7" fmla="*/ 227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5">
                <a:moveTo>
                  <a:pt x="0" y="0"/>
                </a:moveTo>
                <a:lnTo>
                  <a:pt x="213" y="31"/>
                </a:lnTo>
                <a:lnTo>
                  <a:pt x="213" y="265"/>
                </a:lnTo>
                <a:lnTo>
                  <a:pt x="0" y="227"/>
                </a:lnTo>
                <a:close/>
              </a:path>
            </a:pathLst>
          </a:custGeom>
          <a:solidFill>
            <a:srgbClr val="6E6E6E"/>
          </a:solidFill>
          <a:ln w="12700">
            <a:solidFill>
              <a:srgbClr val="6E6E6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4" name="Freeform 18"/>
          <p:cNvSpPr>
            <a:spLocks noChangeArrowheads="1"/>
          </p:cNvSpPr>
          <p:nvPr/>
        </p:nvSpPr>
        <p:spPr bwMode="auto">
          <a:xfrm>
            <a:off x="2139950" y="1165225"/>
            <a:ext cx="249238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2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2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5" name="Text Box 19"/>
          <p:cNvSpPr txBox="1">
            <a:spLocks noChangeArrowheads="1"/>
          </p:cNvSpPr>
          <p:nvPr/>
        </p:nvSpPr>
        <p:spPr bwMode="auto">
          <a:xfrm>
            <a:off x="2216150" y="1162050"/>
            <a:ext cx="106363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9236" name="Freeform 20"/>
          <p:cNvSpPr>
            <a:spLocks noChangeArrowheads="1"/>
          </p:cNvSpPr>
          <p:nvPr/>
        </p:nvSpPr>
        <p:spPr bwMode="auto">
          <a:xfrm>
            <a:off x="2389188" y="1109663"/>
            <a:ext cx="563562" cy="179387"/>
          </a:xfrm>
          <a:custGeom>
            <a:avLst/>
            <a:gdLst>
              <a:gd name="T0" fmla="*/ 219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4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19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7" name="Freeform 21"/>
          <p:cNvSpPr>
            <a:spLocks noChangeArrowheads="1"/>
          </p:cNvSpPr>
          <p:nvPr/>
        </p:nvSpPr>
        <p:spPr bwMode="auto">
          <a:xfrm>
            <a:off x="2735263" y="11668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8" name="Freeform 22"/>
          <p:cNvSpPr>
            <a:spLocks noChangeArrowheads="1"/>
          </p:cNvSpPr>
          <p:nvPr/>
        </p:nvSpPr>
        <p:spPr bwMode="auto">
          <a:xfrm>
            <a:off x="2389188" y="1216025"/>
            <a:ext cx="347662" cy="454025"/>
          </a:xfrm>
          <a:custGeom>
            <a:avLst/>
            <a:gdLst>
              <a:gd name="T0" fmla="*/ 0 w 219"/>
              <a:gd name="T1" fmla="*/ 0 h 286"/>
              <a:gd name="T2" fmla="*/ 217 w 219"/>
              <a:gd name="T3" fmla="*/ 45 h 286"/>
              <a:gd name="T4" fmla="*/ 219 w 219"/>
              <a:gd name="T5" fmla="*/ 286 h 286"/>
              <a:gd name="T6" fmla="*/ 2 w 219"/>
              <a:gd name="T7" fmla="*/ 23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6">
                <a:moveTo>
                  <a:pt x="0" y="0"/>
                </a:moveTo>
                <a:lnTo>
                  <a:pt x="217" y="45"/>
                </a:lnTo>
                <a:lnTo>
                  <a:pt x="219" y="286"/>
                </a:lnTo>
                <a:lnTo>
                  <a:pt x="2" y="236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9" name="Freeform 23"/>
          <p:cNvSpPr>
            <a:spLocks noChangeArrowheads="1"/>
          </p:cNvSpPr>
          <p:nvPr/>
        </p:nvSpPr>
        <p:spPr bwMode="auto">
          <a:xfrm>
            <a:off x="2430463" y="1265238"/>
            <a:ext cx="263525" cy="347662"/>
          </a:xfrm>
          <a:custGeom>
            <a:avLst/>
            <a:gdLst>
              <a:gd name="T0" fmla="*/ 0 w 166"/>
              <a:gd name="T1" fmla="*/ 0 h 219"/>
              <a:gd name="T2" fmla="*/ 165 w 166"/>
              <a:gd name="T3" fmla="*/ 37 h 219"/>
              <a:gd name="T4" fmla="*/ 166 w 166"/>
              <a:gd name="T5" fmla="*/ 219 h 219"/>
              <a:gd name="T6" fmla="*/ 2 w 166"/>
              <a:gd name="T7" fmla="*/ 184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19">
                <a:moveTo>
                  <a:pt x="0" y="0"/>
                </a:moveTo>
                <a:lnTo>
                  <a:pt x="165" y="37"/>
                </a:lnTo>
                <a:lnTo>
                  <a:pt x="166" y="219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40" name="Text Box 24"/>
          <p:cNvSpPr txBox="1">
            <a:spLocks noChangeArrowheads="1"/>
          </p:cNvSpPr>
          <p:nvPr/>
        </p:nvSpPr>
        <p:spPr bwMode="auto">
          <a:xfrm>
            <a:off x="2478088" y="129381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9241" name="Freeform 25"/>
          <p:cNvSpPr>
            <a:spLocks noChangeArrowheads="1"/>
          </p:cNvSpPr>
          <p:nvPr/>
        </p:nvSpPr>
        <p:spPr bwMode="auto">
          <a:xfrm>
            <a:off x="1944688" y="1023938"/>
            <a:ext cx="155575" cy="457200"/>
          </a:xfrm>
          <a:custGeom>
            <a:avLst/>
            <a:gdLst>
              <a:gd name="T0" fmla="*/ 1 w 98"/>
              <a:gd name="T1" fmla="*/ 288 h 288"/>
              <a:gd name="T2" fmla="*/ 93 w 98"/>
              <a:gd name="T3" fmla="*/ 218 h 288"/>
              <a:gd name="T4" fmla="*/ 98 w 98"/>
              <a:gd name="T5" fmla="*/ 0 h 288"/>
              <a:gd name="T6" fmla="*/ 0 w 98"/>
              <a:gd name="T7" fmla="*/ 66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8">
                <a:moveTo>
                  <a:pt x="1" y="288"/>
                </a:moveTo>
                <a:lnTo>
                  <a:pt x="93" y="218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42" name="Freeform 26"/>
          <p:cNvSpPr>
            <a:spLocks noChangeArrowheads="1"/>
          </p:cNvSpPr>
          <p:nvPr/>
        </p:nvSpPr>
        <p:spPr bwMode="auto">
          <a:xfrm>
            <a:off x="1611313" y="1006475"/>
            <a:ext cx="488950" cy="125413"/>
          </a:xfrm>
          <a:custGeom>
            <a:avLst/>
            <a:gdLst>
              <a:gd name="T0" fmla="*/ 213 w 308"/>
              <a:gd name="T1" fmla="*/ 79 h 79"/>
              <a:gd name="T2" fmla="*/ 308 w 308"/>
              <a:gd name="T3" fmla="*/ 10 h 79"/>
              <a:gd name="T4" fmla="*/ 121 w 308"/>
              <a:gd name="T5" fmla="*/ 0 h 79"/>
              <a:gd name="T6" fmla="*/ 0 w 308"/>
              <a:gd name="T7" fmla="*/ 64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9">
                <a:moveTo>
                  <a:pt x="213" y="79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43" name="Freeform 27"/>
          <p:cNvSpPr>
            <a:spLocks noChangeArrowheads="1"/>
          </p:cNvSpPr>
          <p:nvPr/>
        </p:nvSpPr>
        <p:spPr bwMode="auto">
          <a:xfrm>
            <a:off x="1614488" y="1106488"/>
            <a:ext cx="336550" cy="373062"/>
          </a:xfrm>
          <a:custGeom>
            <a:avLst/>
            <a:gdLst>
              <a:gd name="T0" fmla="*/ 0 w 212"/>
              <a:gd name="T1" fmla="*/ 0 h 235"/>
              <a:gd name="T2" fmla="*/ 207 w 212"/>
              <a:gd name="T3" fmla="*/ 13 h 235"/>
              <a:gd name="T4" fmla="*/ 212 w 212"/>
              <a:gd name="T5" fmla="*/ 235 h 235"/>
              <a:gd name="T6" fmla="*/ 2 w 212"/>
              <a:gd name="T7" fmla="*/ 214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2" h="235">
                <a:moveTo>
                  <a:pt x="0" y="0"/>
                </a:moveTo>
                <a:lnTo>
                  <a:pt x="207" y="13"/>
                </a:lnTo>
                <a:lnTo>
                  <a:pt x="212" y="235"/>
                </a:lnTo>
                <a:lnTo>
                  <a:pt x="2" y="214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44" name="Freeform 28"/>
          <p:cNvSpPr>
            <a:spLocks noChangeArrowheads="1"/>
          </p:cNvSpPr>
          <p:nvPr/>
        </p:nvSpPr>
        <p:spPr bwMode="auto">
          <a:xfrm>
            <a:off x="1652588" y="1155700"/>
            <a:ext cx="254000" cy="276225"/>
          </a:xfrm>
          <a:custGeom>
            <a:avLst/>
            <a:gdLst>
              <a:gd name="T0" fmla="*/ 0 w 160"/>
              <a:gd name="T1" fmla="*/ 0 h 174"/>
              <a:gd name="T2" fmla="*/ 157 w 160"/>
              <a:gd name="T3" fmla="*/ 10 h 174"/>
              <a:gd name="T4" fmla="*/ 160 w 160"/>
              <a:gd name="T5" fmla="*/ 174 h 174"/>
              <a:gd name="T6" fmla="*/ 1 w 160"/>
              <a:gd name="T7" fmla="*/ 159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4">
                <a:moveTo>
                  <a:pt x="0" y="0"/>
                </a:moveTo>
                <a:lnTo>
                  <a:pt x="157" y="10"/>
                </a:lnTo>
                <a:lnTo>
                  <a:pt x="160" y="174"/>
                </a:lnTo>
                <a:lnTo>
                  <a:pt x="1" y="159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45" name="Text Box 29"/>
          <p:cNvSpPr txBox="1">
            <a:spLocks noChangeArrowheads="1"/>
          </p:cNvSpPr>
          <p:nvPr/>
        </p:nvSpPr>
        <p:spPr bwMode="auto">
          <a:xfrm>
            <a:off x="1973263" y="1106488"/>
            <a:ext cx="77787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E4E4E"/>
                </a:solidFill>
              </a:rPr>
              <a:t>/</a:t>
            </a:r>
          </a:p>
        </p:txBody>
      </p:sp>
      <p:sp>
        <p:nvSpPr>
          <p:cNvPr id="9246" name="Text Box 30"/>
          <p:cNvSpPr txBox="1">
            <a:spLocks noChangeArrowheads="1"/>
          </p:cNvSpPr>
          <p:nvPr/>
        </p:nvSpPr>
        <p:spPr bwMode="auto">
          <a:xfrm>
            <a:off x="1692275" y="1135063"/>
            <a:ext cx="1714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9247" name="Freeform 31"/>
          <p:cNvSpPr>
            <a:spLocks noChangeArrowheads="1"/>
          </p:cNvSpPr>
          <p:nvPr/>
        </p:nvSpPr>
        <p:spPr bwMode="auto">
          <a:xfrm>
            <a:off x="1135063" y="569913"/>
            <a:ext cx="482600" cy="96837"/>
          </a:xfrm>
          <a:custGeom>
            <a:avLst/>
            <a:gdLst>
              <a:gd name="T0" fmla="*/ 219 w 304"/>
              <a:gd name="T1" fmla="*/ 61 h 61"/>
              <a:gd name="T2" fmla="*/ 304 w 304"/>
              <a:gd name="T3" fmla="*/ 6 h 61"/>
              <a:gd name="T4" fmla="*/ 101 w 304"/>
              <a:gd name="T5" fmla="*/ 0 h 61"/>
              <a:gd name="T6" fmla="*/ 0 w 304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61">
                <a:moveTo>
                  <a:pt x="219" y="61"/>
                </a:moveTo>
                <a:lnTo>
                  <a:pt x="304" y="6"/>
                </a:lnTo>
                <a:lnTo>
                  <a:pt x="101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48" name="Freeform 32"/>
          <p:cNvSpPr>
            <a:spLocks noChangeArrowheads="1"/>
          </p:cNvSpPr>
          <p:nvPr/>
        </p:nvSpPr>
        <p:spPr bwMode="auto">
          <a:xfrm>
            <a:off x="1457325" y="5842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2 w 100"/>
              <a:gd name="T3" fmla="*/ 196 h 272"/>
              <a:gd name="T4" fmla="*/ 100 w 100"/>
              <a:gd name="T5" fmla="*/ 0 h 272"/>
              <a:gd name="T6" fmla="*/ 4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2" y="196"/>
                </a:lnTo>
                <a:lnTo>
                  <a:pt x="100" y="0"/>
                </a:lnTo>
                <a:lnTo>
                  <a:pt x="4" y="52"/>
                </a:lnTo>
                <a:close/>
              </a:path>
            </a:pathLst>
          </a:custGeom>
          <a:gradFill rotWithShape="0">
            <a:gsLst>
              <a:gs pos="0">
                <a:srgbClr val="5A5A5A"/>
              </a:gs>
              <a:gs pos="50000">
                <a:srgbClr val="DCDCDC"/>
              </a:gs>
              <a:gs pos="100000">
                <a:srgbClr val="5A5A5A"/>
              </a:gs>
            </a:gsLst>
            <a:lin ang="18900000" scaled="1"/>
          </a:gradFill>
          <a:ln w="12700">
            <a:solidFill>
              <a:srgbClr val="5A5A5A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49" name="Freeform 33"/>
          <p:cNvSpPr>
            <a:spLocks noChangeArrowheads="1"/>
          </p:cNvSpPr>
          <p:nvPr/>
        </p:nvSpPr>
        <p:spPr bwMode="auto">
          <a:xfrm>
            <a:off x="1130300" y="650875"/>
            <a:ext cx="330200" cy="365125"/>
          </a:xfrm>
          <a:custGeom>
            <a:avLst/>
            <a:gdLst>
              <a:gd name="T0" fmla="*/ 0 w 208"/>
              <a:gd name="T1" fmla="*/ 0 h 230"/>
              <a:gd name="T2" fmla="*/ 208 w 208"/>
              <a:gd name="T3" fmla="*/ 8 h 230"/>
              <a:gd name="T4" fmla="*/ 208 w 208"/>
              <a:gd name="T5" fmla="*/ 230 h 230"/>
              <a:gd name="T6" fmla="*/ 0 w 208"/>
              <a:gd name="T7" fmla="*/ 21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0">
                <a:moveTo>
                  <a:pt x="0" y="0"/>
                </a:moveTo>
                <a:lnTo>
                  <a:pt x="208" y="8"/>
                </a:lnTo>
                <a:lnTo>
                  <a:pt x="208" y="230"/>
                </a:lnTo>
                <a:lnTo>
                  <a:pt x="0" y="211"/>
                </a:lnTo>
                <a:close/>
              </a:path>
            </a:pathLst>
          </a:custGeom>
          <a:solidFill>
            <a:srgbClr val="4C4C4C"/>
          </a:solidFill>
          <a:ln w="12700">
            <a:solidFill>
              <a:srgbClr val="4C4C4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50" name="Freeform 34"/>
          <p:cNvSpPr>
            <a:spLocks noChangeArrowheads="1"/>
          </p:cNvSpPr>
          <p:nvPr/>
        </p:nvSpPr>
        <p:spPr bwMode="auto">
          <a:xfrm>
            <a:off x="1168400" y="692150"/>
            <a:ext cx="255588" cy="280988"/>
          </a:xfrm>
          <a:custGeom>
            <a:avLst/>
            <a:gdLst>
              <a:gd name="T0" fmla="*/ 0 w 161"/>
              <a:gd name="T1" fmla="*/ 0 h 177"/>
              <a:gd name="T2" fmla="*/ 161 w 161"/>
              <a:gd name="T3" fmla="*/ 8 h 177"/>
              <a:gd name="T4" fmla="*/ 161 w 161"/>
              <a:gd name="T5" fmla="*/ 177 h 177"/>
              <a:gd name="T6" fmla="*/ 0 w 161"/>
              <a:gd name="T7" fmla="*/ 161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7">
                <a:moveTo>
                  <a:pt x="0" y="0"/>
                </a:moveTo>
                <a:lnTo>
                  <a:pt x="161" y="8"/>
                </a:lnTo>
                <a:lnTo>
                  <a:pt x="161" y="177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51" name="Text Box 35"/>
          <p:cNvSpPr txBox="1">
            <a:spLocks noChangeArrowheads="1"/>
          </p:cNvSpPr>
          <p:nvPr/>
        </p:nvSpPr>
        <p:spPr bwMode="auto">
          <a:xfrm>
            <a:off x="1223963" y="676275"/>
            <a:ext cx="10795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555555"/>
                </a:solidFill>
              </a:rPr>
              <a:t>I</a:t>
            </a:r>
          </a:p>
        </p:txBody>
      </p:sp>
      <p:sp>
        <p:nvSpPr>
          <p:cNvPr id="9252" name="Freeform 36"/>
          <p:cNvSpPr>
            <a:spLocks noChangeArrowheads="1"/>
          </p:cNvSpPr>
          <p:nvPr/>
        </p:nvSpPr>
        <p:spPr bwMode="auto">
          <a:xfrm>
            <a:off x="1539875" y="584200"/>
            <a:ext cx="493713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53" name="Freeform 37"/>
          <p:cNvSpPr>
            <a:spLocks noChangeArrowheads="1"/>
          </p:cNvSpPr>
          <p:nvPr/>
        </p:nvSpPr>
        <p:spPr bwMode="auto">
          <a:xfrm>
            <a:off x="1874838" y="593725"/>
            <a:ext cx="163512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AFAFAF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54" name="Freeform 38"/>
          <p:cNvSpPr>
            <a:spLocks noChangeArrowheads="1"/>
          </p:cNvSpPr>
          <p:nvPr/>
        </p:nvSpPr>
        <p:spPr bwMode="auto">
          <a:xfrm>
            <a:off x="1530350" y="666750"/>
            <a:ext cx="354013" cy="374650"/>
          </a:xfrm>
          <a:custGeom>
            <a:avLst/>
            <a:gdLst>
              <a:gd name="T0" fmla="*/ 2 w 223"/>
              <a:gd name="T1" fmla="*/ 0 h 236"/>
              <a:gd name="T2" fmla="*/ 223 w 223"/>
              <a:gd name="T3" fmla="*/ 13 h 236"/>
              <a:gd name="T4" fmla="*/ 218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2" y="0"/>
                </a:moveTo>
                <a:lnTo>
                  <a:pt x="223" y="13"/>
                </a:lnTo>
                <a:lnTo>
                  <a:pt x="218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6E6E6E"/>
          </a:solidFill>
          <a:ln w="12700">
            <a:solidFill>
              <a:srgbClr val="6E6E6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55" name="Freeform 39"/>
          <p:cNvSpPr>
            <a:spLocks noChangeArrowheads="1"/>
          </p:cNvSpPr>
          <p:nvPr/>
        </p:nvSpPr>
        <p:spPr bwMode="auto">
          <a:xfrm>
            <a:off x="1571625" y="709613"/>
            <a:ext cx="269875" cy="290512"/>
          </a:xfrm>
          <a:custGeom>
            <a:avLst/>
            <a:gdLst>
              <a:gd name="T0" fmla="*/ 3 w 170"/>
              <a:gd name="T1" fmla="*/ 0 h 183"/>
              <a:gd name="T2" fmla="*/ 170 w 170"/>
              <a:gd name="T3" fmla="*/ 8 h 183"/>
              <a:gd name="T4" fmla="*/ 166 w 170"/>
              <a:gd name="T5" fmla="*/ 183 h 183"/>
              <a:gd name="T6" fmla="*/ 0 w 170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0" h="183">
                <a:moveTo>
                  <a:pt x="3" y="0"/>
                </a:moveTo>
                <a:lnTo>
                  <a:pt x="170" y="8"/>
                </a:lnTo>
                <a:lnTo>
                  <a:pt x="166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56" name="Text Box 40"/>
          <p:cNvSpPr txBox="1">
            <a:spLocks noChangeArrowheads="1"/>
          </p:cNvSpPr>
          <p:nvPr/>
        </p:nvSpPr>
        <p:spPr bwMode="auto">
          <a:xfrm>
            <a:off x="1611313" y="696913"/>
            <a:ext cx="185737" cy="312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9257" name="Freeform 41"/>
          <p:cNvSpPr>
            <a:spLocks noChangeArrowheads="1"/>
          </p:cNvSpPr>
          <p:nvPr/>
        </p:nvSpPr>
        <p:spPr bwMode="auto">
          <a:xfrm>
            <a:off x="1939925" y="742950"/>
            <a:ext cx="363538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4 w 229"/>
              <a:gd name="T7" fmla="*/ 222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4" y="222"/>
                </a:lnTo>
                <a:close/>
              </a:path>
            </a:pathLst>
          </a:custGeom>
          <a:solidFill>
            <a:srgbClr val="AFAFAF"/>
          </a:soli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58" name="Freeform 42"/>
          <p:cNvSpPr>
            <a:spLocks noChangeArrowheads="1"/>
          </p:cNvSpPr>
          <p:nvPr/>
        </p:nvSpPr>
        <p:spPr bwMode="auto">
          <a:xfrm>
            <a:off x="1985963" y="790575"/>
            <a:ext cx="274637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59" name="Freeform 43"/>
          <p:cNvSpPr>
            <a:spLocks noChangeArrowheads="1"/>
          </p:cNvSpPr>
          <p:nvPr/>
        </p:nvSpPr>
        <p:spPr bwMode="auto">
          <a:xfrm>
            <a:off x="1941513" y="682625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60" name="Text Box 44"/>
          <p:cNvSpPr txBox="1">
            <a:spLocks noChangeArrowheads="1"/>
          </p:cNvSpPr>
          <p:nvPr/>
        </p:nvSpPr>
        <p:spPr bwMode="auto">
          <a:xfrm>
            <a:off x="1989138" y="771525"/>
            <a:ext cx="261937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FAFAF"/>
                </a:solidFill>
              </a:rPr>
              <a:t>M</a:t>
            </a:r>
          </a:p>
        </p:txBody>
      </p:sp>
      <p:sp>
        <p:nvSpPr>
          <p:cNvPr id="9261" name="Text Box 45"/>
          <p:cNvSpPr txBox="1">
            <a:spLocks noChangeArrowheads="1"/>
          </p:cNvSpPr>
          <p:nvPr/>
        </p:nvSpPr>
        <p:spPr bwMode="auto">
          <a:xfrm>
            <a:off x="1443038" y="2211388"/>
            <a:ext cx="5416550" cy="6648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TRUSERS Authorization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TCP/IP Configuration Notebook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"anonymous" user EMail prompt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What parameters could be changed to improve performance?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FTPD.TIMEOUT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Enhanced Configuration Features.  Requires manual edit of TRUSERS file if the user wants to utilize them. 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"default:" and "loginfo:" keywords.  </a:t>
            </a:r>
          </a:p>
        </p:txBody>
      </p:sp>
      <p:sp>
        <p:nvSpPr>
          <p:cNvPr id="9262" name="Text Box 46"/>
          <p:cNvSpPr txBox="1">
            <a:spLocks noChangeArrowheads="1"/>
          </p:cNvSpPr>
          <p:nvPr/>
        </p:nvSpPr>
        <p:spPr bwMode="auto">
          <a:xfrm>
            <a:off x="3040063" y="454025"/>
            <a:ext cx="3875087" cy="8350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sz="2700" b="1">
                <a:solidFill>
                  <a:srgbClr val="000000"/>
                </a:solidFill>
                <a:latin typeface="Arial MT" charset="0"/>
              </a:rPr>
              <a:t>Configuration &amp; Setup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3" name="Line 3"/>
          <p:cNvSpPr>
            <a:spLocks noChangeShapeType="1"/>
          </p:cNvSpPr>
          <p:nvPr/>
        </p:nvSpPr>
        <p:spPr bwMode="auto">
          <a:xfrm flipV="1">
            <a:off x="1028700" y="1443038"/>
            <a:ext cx="3175" cy="7915275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4" name="Line 4"/>
          <p:cNvSpPr>
            <a:spLocks noChangeShapeType="1"/>
          </p:cNvSpPr>
          <p:nvPr/>
        </p:nvSpPr>
        <p:spPr bwMode="auto">
          <a:xfrm flipH="1">
            <a:off x="2998788" y="1412875"/>
            <a:ext cx="3946525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5" name="Freeform 5"/>
          <p:cNvSpPr>
            <a:spLocks noChangeArrowheads="1"/>
          </p:cNvSpPr>
          <p:nvPr/>
        </p:nvSpPr>
        <p:spPr bwMode="auto">
          <a:xfrm>
            <a:off x="1192213" y="933450"/>
            <a:ext cx="147637" cy="454025"/>
          </a:xfrm>
          <a:custGeom>
            <a:avLst/>
            <a:gdLst>
              <a:gd name="T0" fmla="*/ 2 w 93"/>
              <a:gd name="T1" fmla="*/ 286 h 286"/>
              <a:gd name="T2" fmla="*/ 93 w 93"/>
              <a:gd name="T3" fmla="*/ 215 h 286"/>
              <a:gd name="T4" fmla="*/ 93 w 93"/>
              <a:gd name="T5" fmla="*/ 0 h 286"/>
              <a:gd name="T6" fmla="*/ 0 w 93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3" h="286">
                <a:moveTo>
                  <a:pt x="2" y="286"/>
                </a:moveTo>
                <a:lnTo>
                  <a:pt x="93" y="215"/>
                </a:lnTo>
                <a:lnTo>
                  <a:pt x="93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E4E4E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6" name="Freeform 6"/>
          <p:cNvSpPr>
            <a:spLocks noChangeArrowheads="1"/>
          </p:cNvSpPr>
          <p:nvPr/>
        </p:nvSpPr>
        <p:spPr bwMode="auto">
          <a:xfrm>
            <a:off x="854075" y="1009650"/>
            <a:ext cx="339725" cy="379413"/>
          </a:xfrm>
          <a:custGeom>
            <a:avLst/>
            <a:gdLst>
              <a:gd name="T0" fmla="*/ 0 w 214"/>
              <a:gd name="T1" fmla="*/ 0 h 239"/>
              <a:gd name="T2" fmla="*/ 214 w 214"/>
              <a:gd name="T3" fmla="*/ 17 h 239"/>
              <a:gd name="T4" fmla="*/ 214 w 214"/>
              <a:gd name="T5" fmla="*/ 239 h 239"/>
              <a:gd name="T6" fmla="*/ 0 w 214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39">
                <a:moveTo>
                  <a:pt x="0" y="0"/>
                </a:moveTo>
                <a:lnTo>
                  <a:pt x="214" y="17"/>
                </a:lnTo>
                <a:lnTo>
                  <a:pt x="214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E4E4E"/>
          </a:solidFill>
          <a:ln w="12700">
            <a:solidFill>
              <a:srgbClr val="4E4E4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7" name="Freeform 7"/>
          <p:cNvSpPr>
            <a:spLocks noChangeArrowheads="1"/>
          </p:cNvSpPr>
          <p:nvPr/>
        </p:nvSpPr>
        <p:spPr bwMode="auto">
          <a:xfrm>
            <a:off x="890588" y="1052513"/>
            <a:ext cx="263525" cy="288925"/>
          </a:xfrm>
          <a:custGeom>
            <a:avLst/>
            <a:gdLst>
              <a:gd name="T0" fmla="*/ 0 w 166"/>
              <a:gd name="T1" fmla="*/ 0 h 182"/>
              <a:gd name="T2" fmla="*/ 166 w 166"/>
              <a:gd name="T3" fmla="*/ 13 h 182"/>
              <a:gd name="T4" fmla="*/ 165 w 166"/>
              <a:gd name="T5" fmla="*/ 182 h 182"/>
              <a:gd name="T6" fmla="*/ 0 w 166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182">
                <a:moveTo>
                  <a:pt x="0" y="0"/>
                </a:moveTo>
                <a:lnTo>
                  <a:pt x="166" y="13"/>
                </a:lnTo>
                <a:lnTo>
                  <a:pt x="165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E4E4E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8" name="Freeform 8"/>
          <p:cNvSpPr>
            <a:spLocks noChangeArrowheads="1"/>
          </p:cNvSpPr>
          <p:nvPr/>
        </p:nvSpPr>
        <p:spPr bwMode="auto">
          <a:xfrm>
            <a:off x="857250" y="914400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1 h 74"/>
              <a:gd name="T4" fmla="*/ 118 w 304"/>
              <a:gd name="T5" fmla="*/ 0 h 74"/>
              <a:gd name="T6" fmla="*/ 0 w 304"/>
              <a:gd name="T7" fmla="*/ 59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1"/>
                </a:lnTo>
                <a:lnTo>
                  <a:pt x="118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9" name="Text Box 9"/>
          <p:cNvSpPr txBox="1">
            <a:spLocks noChangeArrowheads="1"/>
          </p:cNvSpPr>
          <p:nvPr/>
        </p:nvSpPr>
        <p:spPr bwMode="auto">
          <a:xfrm>
            <a:off x="930275" y="1039813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E4E4E"/>
                </a:solidFill>
              </a:rPr>
              <a:t>T</a:t>
            </a:r>
          </a:p>
        </p:txBody>
      </p:sp>
      <p:sp>
        <p:nvSpPr>
          <p:cNvPr id="10250" name="Freeform 10"/>
          <p:cNvSpPr>
            <a:spLocks noChangeArrowheads="1"/>
          </p:cNvSpPr>
          <p:nvPr/>
        </p:nvSpPr>
        <p:spPr bwMode="auto">
          <a:xfrm>
            <a:off x="1271588" y="939800"/>
            <a:ext cx="468312" cy="131763"/>
          </a:xfrm>
          <a:custGeom>
            <a:avLst/>
            <a:gdLst>
              <a:gd name="T0" fmla="*/ 181 w 295"/>
              <a:gd name="T1" fmla="*/ 83 h 83"/>
              <a:gd name="T2" fmla="*/ 295 w 295"/>
              <a:gd name="T3" fmla="*/ 24 h 83"/>
              <a:gd name="T4" fmla="*/ 118 w 295"/>
              <a:gd name="T5" fmla="*/ 0 h 83"/>
              <a:gd name="T6" fmla="*/ 0 w 295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5" h="83">
                <a:moveTo>
                  <a:pt x="181" y="83"/>
                </a:moveTo>
                <a:lnTo>
                  <a:pt x="295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1" name="Freeform 11"/>
          <p:cNvSpPr>
            <a:spLocks noChangeArrowheads="1"/>
          </p:cNvSpPr>
          <p:nvPr/>
        </p:nvSpPr>
        <p:spPr bwMode="auto">
          <a:xfrm>
            <a:off x="1543050" y="979488"/>
            <a:ext cx="193675" cy="423862"/>
          </a:xfrm>
          <a:custGeom>
            <a:avLst/>
            <a:gdLst>
              <a:gd name="T0" fmla="*/ 0 w 122"/>
              <a:gd name="T1" fmla="*/ 267 h 267"/>
              <a:gd name="T2" fmla="*/ 109 w 122"/>
              <a:gd name="T3" fmla="*/ 209 h 267"/>
              <a:gd name="T4" fmla="*/ 122 w 122"/>
              <a:gd name="T5" fmla="*/ 0 h 267"/>
              <a:gd name="T6" fmla="*/ 5 w 122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" h="267">
                <a:moveTo>
                  <a:pt x="0" y="267"/>
                </a:moveTo>
                <a:lnTo>
                  <a:pt x="109" y="209"/>
                </a:lnTo>
                <a:lnTo>
                  <a:pt x="122" y="0"/>
                </a:lnTo>
                <a:lnTo>
                  <a:pt x="5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6E6E6E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2" name="Freeform 12"/>
          <p:cNvSpPr>
            <a:spLocks noChangeArrowheads="1"/>
          </p:cNvSpPr>
          <p:nvPr/>
        </p:nvSpPr>
        <p:spPr bwMode="auto">
          <a:xfrm>
            <a:off x="1262063" y="1023938"/>
            <a:ext cx="290512" cy="381000"/>
          </a:xfrm>
          <a:custGeom>
            <a:avLst/>
            <a:gdLst>
              <a:gd name="T0" fmla="*/ 5 w 183"/>
              <a:gd name="T1" fmla="*/ 0 h 240"/>
              <a:gd name="T2" fmla="*/ 183 w 183"/>
              <a:gd name="T3" fmla="*/ 28 h 240"/>
              <a:gd name="T4" fmla="*/ 176 w 183"/>
              <a:gd name="T5" fmla="*/ 240 h 240"/>
              <a:gd name="T6" fmla="*/ 0 w 183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3" h="240">
                <a:moveTo>
                  <a:pt x="5" y="0"/>
                </a:moveTo>
                <a:lnTo>
                  <a:pt x="183" y="28"/>
                </a:lnTo>
                <a:lnTo>
                  <a:pt x="176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AFAFAF"/>
          </a:soli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3" name="Freeform 13"/>
          <p:cNvSpPr>
            <a:spLocks noChangeArrowheads="1"/>
          </p:cNvSpPr>
          <p:nvPr/>
        </p:nvSpPr>
        <p:spPr bwMode="auto">
          <a:xfrm>
            <a:off x="1298575" y="1069975"/>
            <a:ext cx="212725" cy="292100"/>
          </a:xfrm>
          <a:custGeom>
            <a:avLst/>
            <a:gdLst>
              <a:gd name="T0" fmla="*/ 7 w 134"/>
              <a:gd name="T1" fmla="*/ 0 h 184"/>
              <a:gd name="T2" fmla="*/ 134 w 134"/>
              <a:gd name="T3" fmla="*/ 23 h 184"/>
              <a:gd name="T4" fmla="*/ 130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7" y="0"/>
                </a:moveTo>
                <a:lnTo>
                  <a:pt x="134" y="23"/>
                </a:lnTo>
                <a:lnTo>
                  <a:pt x="130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AFAFAF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4" name="Text Box 14"/>
          <p:cNvSpPr txBox="1">
            <a:spLocks noChangeArrowheads="1"/>
          </p:cNvSpPr>
          <p:nvPr/>
        </p:nvSpPr>
        <p:spPr bwMode="auto">
          <a:xfrm>
            <a:off x="1301750" y="1050925"/>
            <a:ext cx="200025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FAFAF"/>
                </a:solidFill>
              </a:rPr>
              <a:t>C</a:t>
            </a:r>
          </a:p>
        </p:txBody>
      </p:sp>
      <p:sp>
        <p:nvSpPr>
          <p:cNvPr id="10255" name="Freeform 15"/>
          <p:cNvSpPr>
            <a:spLocks noChangeArrowheads="1"/>
          </p:cNvSpPr>
          <p:nvPr/>
        </p:nvSpPr>
        <p:spPr bwMode="auto">
          <a:xfrm>
            <a:off x="2103438" y="1016000"/>
            <a:ext cx="550862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6" name="Freeform 16"/>
          <p:cNvSpPr>
            <a:spLocks noChangeArrowheads="1"/>
          </p:cNvSpPr>
          <p:nvPr/>
        </p:nvSpPr>
        <p:spPr bwMode="auto">
          <a:xfrm>
            <a:off x="2436813" y="1054100"/>
            <a:ext cx="217487" cy="454025"/>
          </a:xfrm>
          <a:custGeom>
            <a:avLst/>
            <a:gdLst>
              <a:gd name="T0" fmla="*/ 6 w 137"/>
              <a:gd name="T1" fmla="*/ 286 h 286"/>
              <a:gd name="T2" fmla="*/ 137 w 137"/>
              <a:gd name="T3" fmla="*/ 189 h 286"/>
              <a:gd name="T4" fmla="*/ 135 w 137"/>
              <a:gd name="T5" fmla="*/ 0 h 286"/>
              <a:gd name="T6" fmla="*/ 0 w 137"/>
              <a:gd name="T7" fmla="*/ 67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6">
                <a:moveTo>
                  <a:pt x="6" y="286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7" name="Freeform 17"/>
          <p:cNvSpPr>
            <a:spLocks noChangeArrowheads="1"/>
          </p:cNvSpPr>
          <p:nvPr/>
        </p:nvSpPr>
        <p:spPr bwMode="auto">
          <a:xfrm>
            <a:off x="2100263" y="1111250"/>
            <a:ext cx="338137" cy="420688"/>
          </a:xfrm>
          <a:custGeom>
            <a:avLst/>
            <a:gdLst>
              <a:gd name="T0" fmla="*/ 0 w 213"/>
              <a:gd name="T1" fmla="*/ 0 h 265"/>
              <a:gd name="T2" fmla="*/ 213 w 213"/>
              <a:gd name="T3" fmla="*/ 31 h 265"/>
              <a:gd name="T4" fmla="*/ 213 w 213"/>
              <a:gd name="T5" fmla="*/ 265 h 265"/>
              <a:gd name="T6" fmla="*/ 0 w 213"/>
              <a:gd name="T7" fmla="*/ 227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5">
                <a:moveTo>
                  <a:pt x="0" y="0"/>
                </a:moveTo>
                <a:lnTo>
                  <a:pt x="213" y="31"/>
                </a:lnTo>
                <a:lnTo>
                  <a:pt x="213" y="265"/>
                </a:lnTo>
                <a:lnTo>
                  <a:pt x="0" y="227"/>
                </a:lnTo>
                <a:close/>
              </a:path>
            </a:pathLst>
          </a:custGeom>
          <a:solidFill>
            <a:srgbClr val="6E6E6E"/>
          </a:solidFill>
          <a:ln w="12700">
            <a:solidFill>
              <a:srgbClr val="6E6E6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8" name="Freeform 18"/>
          <p:cNvSpPr>
            <a:spLocks noChangeArrowheads="1"/>
          </p:cNvSpPr>
          <p:nvPr/>
        </p:nvSpPr>
        <p:spPr bwMode="auto">
          <a:xfrm>
            <a:off x="2139950" y="1165225"/>
            <a:ext cx="249238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2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2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9" name="Text Box 19"/>
          <p:cNvSpPr txBox="1">
            <a:spLocks noChangeArrowheads="1"/>
          </p:cNvSpPr>
          <p:nvPr/>
        </p:nvSpPr>
        <p:spPr bwMode="auto">
          <a:xfrm>
            <a:off x="2216150" y="1162050"/>
            <a:ext cx="106363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0260" name="Freeform 20"/>
          <p:cNvSpPr>
            <a:spLocks noChangeArrowheads="1"/>
          </p:cNvSpPr>
          <p:nvPr/>
        </p:nvSpPr>
        <p:spPr bwMode="auto">
          <a:xfrm>
            <a:off x="2389188" y="1109663"/>
            <a:ext cx="563562" cy="179387"/>
          </a:xfrm>
          <a:custGeom>
            <a:avLst/>
            <a:gdLst>
              <a:gd name="T0" fmla="*/ 219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4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19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1" name="Freeform 21"/>
          <p:cNvSpPr>
            <a:spLocks noChangeArrowheads="1"/>
          </p:cNvSpPr>
          <p:nvPr/>
        </p:nvSpPr>
        <p:spPr bwMode="auto">
          <a:xfrm>
            <a:off x="2735263" y="11668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2" name="Freeform 22"/>
          <p:cNvSpPr>
            <a:spLocks noChangeArrowheads="1"/>
          </p:cNvSpPr>
          <p:nvPr/>
        </p:nvSpPr>
        <p:spPr bwMode="auto">
          <a:xfrm>
            <a:off x="2389188" y="1216025"/>
            <a:ext cx="347662" cy="454025"/>
          </a:xfrm>
          <a:custGeom>
            <a:avLst/>
            <a:gdLst>
              <a:gd name="T0" fmla="*/ 0 w 219"/>
              <a:gd name="T1" fmla="*/ 0 h 286"/>
              <a:gd name="T2" fmla="*/ 217 w 219"/>
              <a:gd name="T3" fmla="*/ 45 h 286"/>
              <a:gd name="T4" fmla="*/ 219 w 219"/>
              <a:gd name="T5" fmla="*/ 286 h 286"/>
              <a:gd name="T6" fmla="*/ 2 w 219"/>
              <a:gd name="T7" fmla="*/ 23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6">
                <a:moveTo>
                  <a:pt x="0" y="0"/>
                </a:moveTo>
                <a:lnTo>
                  <a:pt x="217" y="45"/>
                </a:lnTo>
                <a:lnTo>
                  <a:pt x="219" y="286"/>
                </a:lnTo>
                <a:lnTo>
                  <a:pt x="2" y="236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3" name="Freeform 23"/>
          <p:cNvSpPr>
            <a:spLocks noChangeArrowheads="1"/>
          </p:cNvSpPr>
          <p:nvPr/>
        </p:nvSpPr>
        <p:spPr bwMode="auto">
          <a:xfrm>
            <a:off x="2430463" y="1265238"/>
            <a:ext cx="263525" cy="347662"/>
          </a:xfrm>
          <a:custGeom>
            <a:avLst/>
            <a:gdLst>
              <a:gd name="T0" fmla="*/ 0 w 166"/>
              <a:gd name="T1" fmla="*/ 0 h 219"/>
              <a:gd name="T2" fmla="*/ 165 w 166"/>
              <a:gd name="T3" fmla="*/ 37 h 219"/>
              <a:gd name="T4" fmla="*/ 166 w 166"/>
              <a:gd name="T5" fmla="*/ 219 h 219"/>
              <a:gd name="T6" fmla="*/ 2 w 166"/>
              <a:gd name="T7" fmla="*/ 184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19">
                <a:moveTo>
                  <a:pt x="0" y="0"/>
                </a:moveTo>
                <a:lnTo>
                  <a:pt x="165" y="37"/>
                </a:lnTo>
                <a:lnTo>
                  <a:pt x="166" y="219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4" name="Text Box 24"/>
          <p:cNvSpPr txBox="1">
            <a:spLocks noChangeArrowheads="1"/>
          </p:cNvSpPr>
          <p:nvPr/>
        </p:nvSpPr>
        <p:spPr bwMode="auto">
          <a:xfrm>
            <a:off x="2478088" y="129381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0265" name="Freeform 25"/>
          <p:cNvSpPr>
            <a:spLocks noChangeArrowheads="1"/>
          </p:cNvSpPr>
          <p:nvPr/>
        </p:nvSpPr>
        <p:spPr bwMode="auto">
          <a:xfrm>
            <a:off x="1944688" y="1023938"/>
            <a:ext cx="155575" cy="457200"/>
          </a:xfrm>
          <a:custGeom>
            <a:avLst/>
            <a:gdLst>
              <a:gd name="T0" fmla="*/ 1 w 98"/>
              <a:gd name="T1" fmla="*/ 288 h 288"/>
              <a:gd name="T2" fmla="*/ 93 w 98"/>
              <a:gd name="T3" fmla="*/ 218 h 288"/>
              <a:gd name="T4" fmla="*/ 98 w 98"/>
              <a:gd name="T5" fmla="*/ 0 h 288"/>
              <a:gd name="T6" fmla="*/ 0 w 98"/>
              <a:gd name="T7" fmla="*/ 66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8">
                <a:moveTo>
                  <a:pt x="1" y="288"/>
                </a:moveTo>
                <a:lnTo>
                  <a:pt x="93" y="218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6" name="Freeform 26"/>
          <p:cNvSpPr>
            <a:spLocks noChangeArrowheads="1"/>
          </p:cNvSpPr>
          <p:nvPr/>
        </p:nvSpPr>
        <p:spPr bwMode="auto">
          <a:xfrm>
            <a:off x="1611313" y="1006475"/>
            <a:ext cx="488950" cy="125413"/>
          </a:xfrm>
          <a:custGeom>
            <a:avLst/>
            <a:gdLst>
              <a:gd name="T0" fmla="*/ 213 w 308"/>
              <a:gd name="T1" fmla="*/ 79 h 79"/>
              <a:gd name="T2" fmla="*/ 308 w 308"/>
              <a:gd name="T3" fmla="*/ 10 h 79"/>
              <a:gd name="T4" fmla="*/ 121 w 308"/>
              <a:gd name="T5" fmla="*/ 0 h 79"/>
              <a:gd name="T6" fmla="*/ 0 w 308"/>
              <a:gd name="T7" fmla="*/ 64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9">
                <a:moveTo>
                  <a:pt x="213" y="79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7" name="Freeform 27"/>
          <p:cNvSpPr>
            <a:spLocks noChangeArrowheads="1"/>
          </p:cNvSpPr>
          <p:nvPr/>
        </p:nvSpPr>
        <p:spPr bwMode="auto">
          <a:xfrm>
            <a:off x="1614488" y="1106488"/>
            <a:ext cx="336550" cy="373062"/>
          </a:xfrm>
          <a:custGeom>
            <a:avLst/>
            <a:gdLst>
              <a:gd name="T0" fmla="*/ 0 w 212"/>
              <a:gd name="T1" fmla="*/ 0 h 235"/>
              <a:gd name="T2" fmla="*/ 207 w 212"/>
              <a:gd name="T3" fmla="*/ 13 h 235"/>
              <a:gd name="T4" fmla="*/ 212 w 212"/>
              <a:gd name="T5" fmla="*/ 235 h 235"/>
              <a:gd name="T6" fmla="*/ 2 w 212"/>
              <a:gd name="T7" fmla="*/ 214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2" h="235">
                <a:moveTo>
                  <a:pt x="0" y="0"/>
                </a:moveTo>
                <a:lnTo>
                  <a:pt x="207" y="13"/>
                </a:lnTo>
                <a:lnTo>
                  <a:pt x="212" y="235"/>
                </a:lnTo>
                <a:lnTo>
                  <a:pt x="2" y="214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8" name="Freeform 28"/>
          <p:cNvSpPr>
            <a:spLocks noChangeArrowheads="1"/>
          </p:cNvSpPr>
          <p:nvPr/>
        </p:nvSpPr>
        <p:spPr bwMode="auto">
          <a:xfrm>
            <a:off x="1652588" y="1155700"/>
            <a:ext cx="254000" cy="276225"/>
          </a:xfrm>
          <a:custGeom>
            <a:avLst/>
            <a:gdLst>
              <a:gd name="T0" fmla="*/ 0 w 160"/>
              <a:gd name="T1" fmla="*/ 0 h 174"/>
              <a:gd name="T2" fmla="*/ 157 w 160"/>
              <a:gd name="T3" fmla="*/ 10 h 174"/>
              <a:gd name="T4" fmla="*/ 160 w 160"/>
              <a:gd name="T5" fmla="*/ 174 h 174"/>
              <a:gd name="T6" fmla="*/ 1 w 160"/>
              <a:gd name="T7" fmla="*/ 159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4">
                <a:moveTo>
                  <a:pt x="0" y="0"/>
                </a:moveTo>
                <a:lnTo>
                  <a:pt x="157" y="10"/>
                </a:lnTo>
                <a:lnTo>
                  <a:pt x="160" y="174"/>
                </a:lnTo>
                <a:lnTo>
                  <a:pt x="1" y="159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9" name="Text Box 29"/>
          <p:cNvSpPr txBox="1">
            <a:spLocks noChangeArrowheads="1"/>
          </p:cNvSpPr>
          <p:nvPr/>
        </p:nvSpPr>
        <p:spPr bwMode="auto">
          <a:xfrm>
            <a:off x="1973263" y="1106488"/>
            <a:ext cx="77787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E4E4E"/>
                </a:solidFill>
              </a:rPr>
              <a:t>/</a:t>
            </a:r>
          </a:p>
        </p:txBody>
      </p:sp>
      <p:sp>
        <p:nvSpPr>
          <p:cNvPr id="10270" name="Text Box 30"/>
          <p:cNvSpPr txBox="1">
            <a:spLocks noChangeArrowheads="1"/>
          </p:cNvSpPr>
          <p:nvPr/>
        </p:nvSpPr>
        <p:spPr bwMode="auto">
          <a:xfrm>
            <a:off x="1692275" y="1135063"/>
            <a:ext cx="1714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0271" name="Freeform 31"/>
          <p:cNvSpPr>
            <a:spLocks noChangeArrowheads="1"/>
          </p:cNvSpPr>
          <p:nvPr/>
        </p:nvSpPr>
        <p:spPr bwMode="auto">
          <a:xfrm>
            <a:off x="1135063" y="569913"/>
            <a:ext cx="482600" cy="96837"/>
          </a:xfrm>
          <a:custGeom>
            <a:avLst/>
            <a:gdLst>
              <a:gd name="T0" fmla="*/ 219 w 304"/>
              <a:gd name="T1" fmla="*/ 61 h 61"/>
              <a:gd name="T2" fmla="*/ 304 w 304"/>
              <a:gd name="T3" fmla="*/ 6 h 61"/>
              <a:gd name="T4" fmla="*/ 101 w 304"/>
              <a:gd name="T5" fmla="*/ 0 h 61"/>
              <a:gd name="T6" fmla="*/ 0 w 304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61">
                <a:moveTo>
                  <a:pt x="219" y="61"/>
                </a:moveTo>
                <a:lnTo>
                  <a:pt x="304" y="6"/>
                </a:lnTo>
                <a:lnTo>
                  <a:pt x="101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2" name="Freeform 32"/>
          <p:cNvSpPr>
            <a:spLocks noChangeArrowheads="1"/>
          </p:cNvSpPr>
          <p:nvPr/>
        </p:nvSpPr>
        <p:spPr bwMode="auto">
          <a:xfrm>
            <a:off x="1457325" y="5842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2 w 100"/>
              <a:gd name="T3" fmla="*/ 196 h 272"/>
              <a:gd name="T4" fmla="*/ 100 w 100"/>
              <a:gd name="T5" fmla="*/ 0 h 272"/>
              <a:gd name="T6" fmla="*/ 4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2" y="196"/>
                </a:lnTo>
                <a:lnTo>
                  <a:pt x="100" y="0"/>
                </a:lnTo>
                <a:lnTo>
                  <a:pt x="4" y="52"/>
                </a:lnTo>
                <a:close/>
              </a:path>
            </a:pathLst>
          </a:custGeom>
          <a:gradFill rotWithShape="0">
            <a:gsLst>
              <a:gs pos="0">
                <a:srgbClr val="5A5A5A"/>
              </a:gs>
              <a:gs pos="50000">
                <a:srgbClr val="DCDCDC"/>
              </a:gs>
              <a:gs pos="100000">
                <a:srgbClr val="5A5A5A"/>
              </a:gs>
            </a:gsLst>
            <a:lin ang="18900000" scaled="1"/>
          </a:gradFill>
          <a:ln w="12700">
            <a:solidFill>
              <a:srgbClr val="5A5A5A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3" name="Freeform 33"/>
          <p:cNvSpPr>
            <a:spLocks noChangeArrowheads="1"/>
          </p:cNvSpPr>
          <p:nvPr/>
        </p:nvSpPr>
        <p:spPr bwMode="auto">
          <a:xfrm>
            <a:off x="1130300" y="650875"/>
            <a:ext cx="330200" cy="365125"/>
          </a:xfrm>
          <a:custGeom>
            <a:avLst/>
            <a:gdLst>
              <a:gd name="T0" fmla="*/ 0 w 208"/>
              <a:gd name="T1" fmla="*/ 0 h 230"/>
              <a:gd name="T2" fmla="*/ 208 w 208"/>
              <a:gd name="T3" fmla="*/ 8 h 230"/>
              <a:gd name="T4" fmla="*/ 208 w 208"/>
              <a:gd name="T5" fmla="*/ 230 h 230"/>
              <a:gd name="T6" fmla="*/ 0 w 208"/>
              <a:gd name="T7" fmla="*/ 21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0">
                <a:moveTo>
                  <a:pt x="0" y="0"/>
                </a:moveTo>
                <a:lnTo>
                  <a:pt x="208" y="8"/>
                </a:lnTo>
                <a:lnTo>
                  <a:pt x="208" y="230"/>
                </a:lnTo>
                <a:lnTo>
                  <a:pt x="0" y="211"/>
                </a:lnTo>
                <a:close/>
              </a:path>
            </a:pathLst>
          </a:custGeom>
          <a:solidFill>
            <a:srgbClr val="4C4C4C"/>
          </a:solidFill>
          <a:ln w="12700">
            <a:solidFill>
              <a:srgbClr val="4C4C4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4" name="Freeform 34"/>
          <p:cNvSpPr>
            <a:spLocks noChangeArrowheads="1"/>
          </p:cNvSpPr>
          <p:nvPr/>
        </p:nvSpPr>
        <p:spPr bwMode="auto">
          <a:xfrm>
            <a:off x="1168400" y="692150"/>
            <a:ext cx="255588" cy="280988"/>
          </a:xfrm>
          <a:custGeom>
            <a:avLst/>
            <a:gdLst>
              <a:gd name="T0" fmla="*/ 0 w 161"/>
              <a:gd name="T1" fmla="*/ 0 h 177"/>
              <a:gd name="T2" fmla="*/ 161 w 161"/>
              <a:gd name="T3" fmla="*/ 8 h 177"/>
              <a:gd name="T4" fmla="*/ 161 w 161"/>
              <a:gd name="T5" fmla="*/ 177 h 177"/>
              <a:gd name="T6" fmla="*/ 0 w 161"/>
              <a:gd name="T7" fmla="*/ 161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7">
                <a:moveTo>
                  <a:pt x="0" y="0"/>
                </a:moveTo>
                <a:lnTo>
                  <a:pt x="161" y="8"/>
                </a:lnTo>
                <a:lnTo>
                  <a:pt x="161" y="177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5" name="Text Box 35"/>
          <p:cNvSpPr txBox="1">
            <a:spLocks noChangeArrowheads="1"/>
          </p:cNvSpPr>
          <p:nvPr/>
        </p:nvSpPr>
        <p:spPr bwMode="auto">
          <a:xfrm>
            <a:off x="1223963" y="676275"/>
            <a:ext cx="10795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555555"/>
                </a:solidFill>
              </a:rPr>
              <a:t>I</a:t>
            </a:r>
          </a:p>
        </p:txBody>
      </p:sp>
      <p:sp>
        <p:nvSpPr>
          <p:cNvPr id="10276" name="Freeform 36"/>
          <p:cNvSpPr>
            <a:spLocks noChangeArrowheads="1"/>
          </p:cNvSpPr>
          <p:nvPr/>
        </p:nvSpPr>
        <p:spPr bwMode="auto">
          <a:xfrm>
            <a:off x="1539875" y="584200"/>
            <a:ext cx="493713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7" name="Freeform 37"/>
          <p:cNvSpPr>
            <a:spLocks noChangeArrowheads="1"/>
          </p:cNvSpPr>
          <p:nvPr/>
        </p:nvSpPr>
        <p:spPr bwMode="auto">
          <a:xfrm>
            <a:off x="1874838" y="593725"/>
            <a:ext cx="163512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AFAFAF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8" name="Freeform 38"/>
          <p:cNvSpPr>
            <a:spLocks noChangeArrowheads="1"/>
          </p:cNvSpPr>
          <p:nvPr/>
        </p:nvSpPr>
        <p:spPr bwMode="auto">
          <a:xfrm>
            <a:off x="1530350" y="666750"/>
            <a:ext cx="354013" cy="374650"/>
          </a:xfrm>
          <a:custGeom>
            <a:avLst/>
            <a:gdLst>
              <a:gd name="T0" fmla="*/ 2 w 223"/>
              <a:gd name="T1" fmla="*/ 0 h 236"/>
              <a:gd name="T2" fmla="*/ 223 w 223"/>
              <a:gd name="T3" fmla="*/ 13 h 236"/>
              <a:gd name="T4" fmla="*/ 218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2" y="0"/>
                </a:moveTo>
                <a:lnTo>
                  <a:pt x="223" y="13"/>
                </a:lnTo>
                <a:lnTo>
                  <a:pt x="218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6E6E6E"/>
          </a:solidFill>
          <a:ln w="12700">
            <a:solidFill>
              <a:srgbClr val="6E6E6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9" name="Freeform 39"/>
          <p:cNvSpPr>
            <a:spLocks noChangeArrowheads="1"/>
          </p:cNvSpPr>
          <p:nvPr/>
        </p:nvSpPr>
        <p:spPr bwMode="auto">
          <a:xfrm>
            <a:off x="1571625" y="709613"/>
            <a:ext cx="269875" cy="290512"/>
          </a:xfrm>
          <a:custGeom>
            <a:avLst/>
            <a:gdLst>
              <a:gd name="T0" fmla="*/ 3 w 170"/>
              <a:gd name="T1" fmla="*/ 0 h 183"/>
              <a:gd name="T2" fmla="*/ 170 w 170"/>
              <a:gd name="T3" fmla="*/ 8 h 183"/>
              <a:gd name="T4" fmla="*/ 166 w 170"/>
              <a:gd name="T5" fmla="*/ 183 h 183"/>
              <a:gd name="T6" fmla="*/ 0 w 170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0" h="183">
                <a:moveTo>
                  <a:pt x="3" y="0"/>
                </a:moveTo>
                <a:lnTo>
                  <a:pt x="170" y="8"/>
                </a:lnTo>
                <a:lnTo>
                  <a:pt x="166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80" name="Text Box 40"/>
          <p:cNvSpPr txBox="1">
            <a:spLocks noChangeArrowheads="1"/>
          </p:cNvSpPr>
          <p:nvPr/>
        </p:nvSpPr>
        <p:spPr bwMode="auto">
          <a:xfrm>
            <a:off x="1611313" y="696913"/>
            <a:ext cx="185737" cy="312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0281" name="Freeform 41"/>
          <p:cNvSpPr>
            <a:spLocks noChangeArrowheads="1"/>
          </p:cNvSpPr>
          <p:nvPr/>
        </p:nvSpPr>
        <p:spPr bwMode="auto">
          <a:xfrm>
            <a:off x="1939925" y="742950"/>
            <a:ext cx="363538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4 w 229"/>
              <a:gd name="T7" fmla="*/ 222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4" y="222"/>
                </a:lnTo>
                <a:close/>
              </a:path>
            </a:pathLst>
          </a:custGeom>
          <a:solidFill>
            <a:srgbClr val="AFAFAF"/>
          </a:solidFill>
          <a:ln w="12700">
            <a:solidFill>
              <a:srgbClr val="AFAFA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82" name="Freeform 42"/>
          <p:cNvSpPr>
            <a:spLocks noChangeArrowheads="1"/>
          </p:cNvSpPr>
          <p:nvPr/>
        </p:nvSpPr>
        <p:spPr bwMode="auto">
          <a:xfrm>
            <a:off x="1985963" y="790575"/>
            <a:ext cx="274637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83" name="Freeform 43"/>
          <p:cNvSpPr>
            <a:spLocks noChangeArrowheads="1"/>
          </p:cNvSpPr>
          <p:nvPr/>
        </p:nvSpPr>
        <p:spPr bwMode="auto">
          <a:xfrm>
            <a:off x="1941513" y="682625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84" name="Text Box 44"/>
          <p:cNvSpPr txBox="1">
            <a:spLocks noChangeArrowheads="1"/>
          </p:cNvSpPr>
          <p:nvPr/>
        </p:nvSpPr>
        <p:spPr bwMode="auto">
          <a:xfrm>
            <a:off x="1989138" y="771525"/>
            <a:ext cx="261937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FAFAF"/>
                </a:solidFill>
              </a:rPr>
              <a:t>M</a:t>
            </a:r>
          </a:p>
        </p:txBody>
      </p:sp>
      <p:sp>
        <p:nvSpPr>
          <p:cNvPr id="10285" name="Text Box 45"/>
          <p:cNvSpPr txBox="1">
            <a:spLocks noChangeArrowheads="1"/>
          </p:cNvSpPr>
          <p:nvPr/>
        </p:nvSpPr>
        <p:spPr bwMode="auto">
          <a:xfrm>
            <a:off x="1443038" y="2211388"/>
            <a:ext cx="5368925" cy="65738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515938" indent="-9525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How this function is started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INETD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Foreground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port parameter.  Specifies a non-wellknown port that FTPD should listen on.  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codepage  Specify the codepage that FTPD should use for translation. 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What happens during initialization?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FTPD.EXE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FTPD Banner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Listen for Client connection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Starts FTPDC.EXE to handle the session.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FTPDC.EXE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Prompt Client for Userid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Parse TRUSERS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Prompt Client for Password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Compares the userid &amp; password with what is in the TRUSERS file and returns the appropriate response. 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Handles the session until the user quits</a:t>
            </a:r>
          </a:p>
        </p:txBody>
      </p:sp>
      <p:sp>
        <p:nvSpPr>
          <p:cNvPr id="10286" name="Text Box 46"/>
          <p:cNvSpPr txBox="1">
            <a:spLocks noChangeArrowheads="1"/>
          </p:cNvSpPr>
          <p:nvPr/>
        </p:nvSpPr>
        <p:spPr bwMode="auto">
          <a:xfrm>
            <a:off x="3040063" y="454025"/>
            <a:ext cx="3875087" cy="8350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E4E4E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sz="2700" b="1">
                <a:solidFill>
                  <a:srgbClr val="000000"/>
                </a:solidFill>
                <a:latin typeface="Arial MT" charset="0"/>
              </a:rPr>
              <a:t>Invocation &amp; Startup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theme/theme1.xml><?xml version="1.0" encoding="utf-8"?>
<a:theme xmlns:a="http://schemas.openxmlformats.org/drawingml/2006/main" name="Office Theme">
  <a:themeElements>
    <a:clrScheme name="Office Them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 Theme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Override1.xml><?xml version="1.0" encoding="utf-8"?>
<a:themeOverride xmlns:a="http://schemas.openxmlformats.org/drawingml/2006/main">
  <a:clrScheme name="Office Them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0.xml><?xml version="1.0" encoding="utf-8"?>
<a:themeOverride xmlns:a="http://schemas.openxmlformats.org/drawingml/2006/main">
  <a:clrScheme name="Office Them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1.xml><?xml version="1.0" encoding="utf-8"?>
<a:themeOverride xmlns:a="http://schemas.openxmlformats.org/drawingml/2006/main">
  <a:clrScheme name="Office Them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2.xml><?xml version="1.0" encoding="utf-8"?>
<a:themeOverride xmlns:a="http://schemas.openxmlformats.org/drawingml/2006/main">
  <a:clrScheme name="Office Them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3.xml><?xml version="1.0" encoding="utf-8"?>
<a:themeOverride xmlns:a="http://schemas.openxmlformats.org/drawingml/2006/main">
  <a:clrScheme name="Office Them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4.xml><?xml version="1.0" encoding="utf-8"?>
<a:themeOverride xmlns:a="http://schemas.openxmlformats.org/drawingml/2006/main">
  <a:clrScheme name="Office Them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2.xml><?xml version="1.0" encoding="utf-8"?>
<a:themeOverride xmlns:a="http://schemas.openxmlformats.org/drawingml/2006/main">
  <a:clrScheme name="Office Them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3.xml><?xml version="1.0" encoding="utf-8"?>
<a:themeOverride xmlns:a="http://schemas.openxmlformats.org/drawingml/2006/main">
  <a:clrScheme name="Office Them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4.xml><?xml version="1.0" encoding="utf-8"?>
<a:themeOverride xmlns:a="http://schemas.openxmlformats.org/drawingml/2006/main">
  <a:clrScheme name="Office Them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5.xml><?xml version="1.0" encoding="utf-8"?>
<a:themeOverride xmlns:a="http://schemas.openxmlformats.org/drawingml/2006/main">
  <a:clrScheme name="Office Them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6.xml><?xml version="1.0" encoding="utf-8"?>
<a:themeOverride xmlns:a="http://schemas.openxmlformats.org/drawingml/2006/main">
  <a:clrScheme name="Office Them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7.xml><?xml version="1.0" encoding="utf-8"?>
<a:themeOverride xmlns:a="http://schemas.openxmlformats.org/drawingml/2006/main">
  <a:clrScheme name="Office Them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8.xml><?xml version="1.0" encoding="utf-8"?>
<a:themeOverride xmlns:a="http://schemas.openxmlformats.org/drawingml/2006/main">
  <a:clrScheme name="Office Them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9.xml><?xml version="1.0" encoding="utf-8"?>
<a:themeOverride xmlns:a="http://schemas.openxmlformats.org/drawingml/2006/main">
  <a:clrScheme name="Office Them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942</Words>
  <Application>Microsoft Office PowerPoint</Application>
  <PresentationFormat>Personalizado</PresentationFormat>
  <Paragraphs>262</Paragraphs>
  <Slides>14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14</vt:i4>
      </vt:variant>
    </vt:vector>
  </HeadingPairs>
  <TitlesOfParts>
    <vt:vector size="15" baseType="lpstr">
      <vt:lpstr>Office Theme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</dc:creator>
  <cp:lastModifiedBy>FI</cp:lastModifiedBy>
  <cp:revision>1</cp:revision>
  <dcterms:modified xsi:type="dcterms:W3CDTF">2016-01-24T18:11:35Z</dcterms:modified>
</cp:coreProperties>
</file>